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60" r:id="rId3"/>
    <p:sldId id="318" r:id="rId4"/>
    <p:sldId id="265" r:id="rId5"/>
    <p:sldId id="266" r:id="rId6"/>
    <p:sldId id="269" r:id="rId7"/>
    <p:sldId id="305" r:id="rId8"/>
    <p:sldId id="277" r:id="rId9"/>
    <p:sldId id="278" r:id="rId10"/>
    <p:sldId id="303" r:id="rId11"/>
    <p:sldId id="281" r:id="rId12"/>
    <p:sldId id="284" r:id="rId13"/>
    <p:sldId id="287" r:id="rId14"/>
    <p:sldId id="288" r:id="rId15"/>
    <p:sldId id="289" r:id="rId16"/>
    <p:sldId id="290" r:id="rId17"/>
    <p:sldId id="308" r:id="rId18"/>
    <p:sldId id="309" r:id="rId19"/>
    <p:sldId id="315" r:id="rId20"/>
    <p:sldId id="310" r:id="rId21"/>
    <p:sldId id="311" r:id="rId22"/>
    <p:sldId id="312" r:id="rId23"/>
    <p:sldId id="313" r:id="rId24"/>
    <p:sldId id="316" r:id="rId25"/>
    <p:sldId id="314" r:id="rId26"/>
    <p:sldId id="293" r:id="rId27"/>
    <p:sldId id="295" r:id="rId28"/>
    <p:sldId id="296" r:id="rId29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3CC3"/>
    <a:srgbClr val="00CC00"/>
    <a:srgbClr val="0000FF"/>
    <a:srgbClr val="FFFF00"/>
    <a:srgbClr val="A162D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4" d="100"/>
          <a:sy n="74" d="100"/>
        </p:scale>
        <p:origin x="-7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18872A-776B-429C-A544-14C6CF5F2A28}" type="datetimeFigureOut">
              <a:rPr lang="vi-VN"/>
              <a:pPr>
                <a:defRPr/>
              </a:pPr>
              <a:t>05/03/2019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A1543F-C69D-4E8A-982A-3949D9BE59B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23653-FA36-4036-BFAB-1D227A2B5593}" type="datetimeFigureOut">
              <a:rPr lang="vi-VN"/>
              <a:pPr>
                <a:defRPr/>
              </a:pPr>
              <a:t>05/03/2019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7A219-D030-4A70-9F4C-EAAEA376823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50F2B-3F5F-4AFB-818F-2E2FD2B51AB3}" type="datetimeFigureOut">
              <a:rPr lang="vi-VN"/>
              <a:pPr>
                <a:defRPr/>
              </a:pPr>
              <a:t>05/03/2019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0DE5C-A433-4828-864C-58F681394D8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EF806-A843-408C-9EFF-70513CDE15D4}" type="datetimeFigureOut">
              <a:rPr lang="vi-VN"/>
              <a:pPr>
                <a:defRPr/>
              </a:pPr>
              <a:t>05/03/2019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1D248-0115-4F78-AB40-BB163EEB645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569DC-9823-416A-8911-761A5B4BB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E8D43-CFA9-47D6-96DA-D7CA5762C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20B36-8A24-43B0-8040-664BD43784CE}" type="datetimeFigureOut">
              <a:rPr lang="vi-VN"/>
              <a:pPr>
                <a:defRPr/>
              </a:pPr>
              <a:t>05/03/2019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FD8E9-AF59-49DB-AA7C-DC3478A0BAA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90C76-C859-4C7B-95C7-A0ABF350C283}" type="datetimeFigureOut">
              <a:rPr lang="vi-VN"/>
              <a:pPr>
                <a:defRPr/>
              </a:pPr>
              <a:t>05/03/2019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10AC-1CA8-434B-AD16-5868AEBEB87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2AA62-F4A8-4BA4-B1EC-F3159CC96EE6}" type="datetimeFigureOut">
              <a:rPr lang="vi-VN"/>
              <a:pPr>
                <a:defRPr/>
              </a:pPr>
              <a:t>05/03/2019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B7F1-8D26-4928-A2DF-9C87BBF1CA4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CE18B-9B4A-4668-897A-66C8D5328688}" type="datetimeFigureOut">
              <a:rPr lang="vi-VN"/>
              <a:pPr>
                <a:defRPr/>
              </a:pPr>
              <a:t>05/03/2019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B8F82-66C6-483C-BBCA-917E0F741AC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DBC3C-C962-41DE-81BE-578DDC722D80}" type="datetimeFigureOut">
              <a:rPr lang="vi-VN"/>
              <a:pPr>
                <a:defRPr/>
              </a:pPr>
              <a:t>05/03/2019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AE3F-5F5F-4C6F-A8BB-230299112D5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118C9-A075-492D-8F65-6AE2FFB1D1CA}" type="datetimeFigureOut">
              <a:rPr lang="vi-VN"/>
              <a:pPr>
                <a:defRPr/>
              </a:pPr>
              <a:t>05/03/2019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8BF06-17E3-450B-B8AB-B97249B9022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0880B-5E4A-492C-9C28-27CA17D73155}" type="datetimeFigureOut">
              <a:rPr lang="vi-VN"/>
              <a:pPr>
                <a:defRPr/>
              </a:pPr>
              <a:t>05/03/2019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BDFAE-6195-40A3-8FBD-3F6C9672BD0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5891D-9B64-496F-974D-8404B556F5D0}" type="datetimeFigureOut">
              <a:rPr lang="vi-VN"/>
              <a:pPr>
                <a:defRPr/>
              </a:pPr>
              <a:t>05/03/2019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FB359-0AF0-4BFA-94A3-933ADD3E9F4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0C7DBF-5C26-4936-8A77-2E0B2DC0FFC6}" type="datetimeFigureOut">
              <a:rPr lang="vi-VN"/>
              <a:pPr>
                <a:defRPr/>
              </a:pPr>
              <a:t>05/03/2019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B80599-EEEC-493D-B7CC-D8CE7A1B664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  <p:sldLayoutId id="21474836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slide" Target="slide28.xml"/><Relationship Id="rId4" Type="http://schemas.openxmlformats.org/officeDocument/2006/relationships/image" Target="../media/image5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ChangeArrowheads="1"/>
          </p:cNvSpPr>
          <p:nvPr/>
        </p:nvSpPr>
        <p:spPr bwMode="auto">
          <a:xfrm>
            <a:off x="381000" y="3124200"/>
            <a:ext cx="853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en-US" sz="280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381000" y="4724400"/>
            <a:ext cx="853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en-US" sz="280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282628" name="WordArt 4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7924800" cy="449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5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+mn-lt"/>
                <a:ea typeface="+mn-lt"/>
                <a:cs typeface="+mn-lt"/>
              </a:rPr>
              <a:t>CHÀO MỪNG THẦY CÔ VỀ DỰ GIỜ</a:t>
            </a:r>
          </a:p>
        </p:txBody>
      </p:sp>
      <p:pic>
        <p:nvPicPr>
          <p:cNvPr id="16388" name="Picture 7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3600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-36513" y="84138"/>
            <a:ext cx="914400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633" name="WordArt 9"/>
          <p:cNvSpPr>
            <a:spLocks noChangeArrowheads="1" noChangeShapeType="1" noTextEdit="1"/>
          </p:cNvSpPr>
          <p:nvPr/>
        </p:nvSpPr>
        <p:spPr bwMode="auto">
          <a:xfrm>
            <a:off x="2771775" y="4221163"/>
            <a:ext cx="3810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ea typeface="+mj-lt"/>
                <a:cs typeface="+mj-lt"/>
              </a:rPr>
              <a:t>Môn Hoá Học 8</a:t>
            </a: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05800" y="5791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3000" fill="hold"/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3000" fill="hold"/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3000" fill="hold"/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8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8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2626" grpId="0"/>
      <p:bldP spid="282627" grpId="0"/>
      <p:bldP spid="282628" grpId="0" animBg="1"/>
      <p:bldP spid="282628" grpId="1" animBg="1"/>
      <p:bldP spid="2826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5" name="Rectangle 7"/>
          <p:cNvSpPr>
            <a:spLocks noChangeArrowheads="1"/>
          </p:cNvSpPr>
          <p:nvPr/>
        </p:nvSpPr>
        <p:spPr bwMode="auto">
          <a:xfrm>
            <a:off x="3505200" y="685800"/>
            <a:ext cx="304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400" b="1">
              <a:solidFill>
                <a:srgbClr val="FFFF00"/>
              </a:solidFill>
            </a:endParaRPr>
          </a:p>
        </p:txBody>
      </p:sp>
      <p:sp>
        <p:nvSpPr>
          <p:cNvPr id="312339" name="Text Box 19"/>
          <p:cNvSpPr txBox="1">
            <a:spLocks noChangeArrowheads="1"/>
          </p:cNvSpPr>
          <p:nvPr/>
        </p:nvSpPr>
        <p:spPr bwMode="auto">
          <a:xfrm>
            <a:off x="228600" y="1622425"/>
            <a:ext cx="8915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FF0066"/>
                </a:solidFill>
              </a:rPr>
              <a:t>III.  VAI TRÒ CỦA NƯỚC. CHỐNG Ô NHIỄM NGUỒN NƯỚC</a:t>
            </a:r>
          </a:p>
          <a:p>
            <a:r>
              <a:rPr lang="en-US" sz="2200" b="1">
                <a:solidFill>
                  <a:srgbClr val="00B0F0"/>
                </a:solidFill>
              </a:rPr>
              <a:t>1) Vai trò của nước.</a:t>
            </a:r>
            <a:r>
              <a:rPr lang="en-US" sz="2200" b="1">
                <a:solidFill>
                  <a:srgbClr val="19FA0E"/>
                </a:solidFill>
              </a:rPr>
              <a:t>	</a:t>
            </a:r>
          </a:p>
        </p:txBody>
      </p:sp>
      <p:graphicFrame>
        <p:nvGraphicFramePr>
          <p:cNvPr id="12324" name="Object 36"/>
          <p:cNvGraphicFramePr>
            <a:graphicFrameLocks noChangeAspect="1"/>
          </p:cNvGraphicFramePr>
          <p:nvPr/>
        </p:nvGraphicFramePr>
        <p:xfrm>
          <a:off x="3028950" y="2489200"/>
          <a:ext cx="88900" cy="190500"/>
        </p:xfrm>
        <a:graphic>
          <a:graphicData uri="http://schemas.openxmlformats.org/presentationml/2006/ole">
            <p:oleObj spid="_x0000_s12324" name="Equation" r:id="rId3" imgW="88784" imgH="190252" progId="">
              <p:embed/>
            </p:oleObj>
          </a:graphicData>
        </a:graphic>
      </p:graphicFrame>
      <p:pic>
        <p:nvPicPr>
          <p:cNvPr id="224266" name="Picture 10" descr="Tay viÕt 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252413" y="6477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0" name="Text Box 6"/>
          <p:cNvSpPr txBox="1">
            <a:spLocks noChangeArrowheads="1"/>
          </p:cNvSpPr>
          <p:nvPr/>
        </p:nvSpPr>
        <p:spPr bwMode="auto">
          <a:xfrm>
            <a:off x="179388" y="0"/>
            <a:ext cx="6323012" cy="457200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FFFF00"/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53 Bài 36: NƯỚC (TT)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5" descr="GD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9315" name="Text Box 6"/>
          <p:cNvSpPr txBox="1">
            <a:spLocks noChangeArrowheads="1"/>
          </p:cNvSpPr>
          <p:nvPr/>
        </p:nvSpPr>
        <p:spPr bwMode="auto">
          <a:xfrm>
            <a:off x="304800" y="639763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VNI-Cooper" pitchFamily="2" charset="0"/>
              </a:rPr>
              <a:t>Nguoàn nöôùc coù chaát löôïng toát coù theå cho moät muøa maøng boäi thu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179388" y="0"/>
            <a:ext cx="6323012" cy="457200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FFFF00"/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53 Bài 36: NƯỚC (TT)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7" name="Picture 7" descr="GD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9" name="Text Box 8"/>
          <p:cNvSpPr txBox="1">
            <a:spLocks noChangeArrowheads="1"/>
          </p:cNvSpPr>
          <p:nvPr/>
        </p:nvSpPr>
        <p:spPr bwMode="auto">
          <a:xfrm>
            <a:off x="762000" y="5105400"/>
            <a:ext cx="7924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VNI-Cooper" pitchFamily="2" charset="0"/>
              </a:rPr>
              <a:t>Nöôùc söû duïng nuoâi thuûy saûn ñeå taêng giaù trò saûn phaåm haøng hoaù noâng nghieäp vaø xuaát khaåu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179388" y="0"/>
            <a:ext cx="6323012" cy="457200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FFFF00"/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53 Bài 36: NƯỚC (TT)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9" name="Picture 71" descr="G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90" name="Text Box 72"/>
          <p:cNvSpPr>
            <a:spLocks noGrp="1" noChangeArrowheads="1"/>
          </p:cNvSpPr>
          <p:nvPr>
            <p:ph/>
          </p:nvPr>
        </p:nvSpPr>
        <p:spPr>
          <a:xfrm>
            <a:off x="685800" y="609600"/>
            <a:ext cx="7391400" cy="1524000"/>
          </a:xfrm>
        </p:spPr>
        <p:txBody>
          <a:bodyPr lIns="92075" tIns="46038" rIns="92075" bIns="46038"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mtClean="0">
                <a:solidFill>
                  <a:srgbClr val="0000FF"/>
                </a:solidFill>
                <a:latin typeface="VNI-Times" pitchFamily="2" charset="0"/>
              </a:rPr>
              <a:t>Nöôùc ñem laïi nguoàn vui trong cuoäc soáng vaø moâi tröôøng trong laønh cho chuùng ta</a:t>
            </a: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179388" y="0"/>
            <a:ext cx="6323012" cy="457200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FFFF00"/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53 Bài 36: NƯỚC (TT)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4" name="Picture 5" descr="GD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5" name="Text Box 6"/>
          <p:cNvSpPr txBox="1">
            <a:spLocks noChangeArrowheads="1"/>
          </p:cNvSpPr>
          <p:nvPr/>
        </p:nvSpPr>
        <p:spPr bwMode="auto">
          <a:xfrm>
            <a:off x="685800" y="5410200"/>
            <a:ext cx="75660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VNI-Cooper" pitchFamily="2" charset="0"/>
              </a:rPr>
              <a:t>Nguoàn nöôùc cuõng giuùp ta chuyeân chôû haøng hoaù, giao thoâng vaø laø caûnh quan moâi tröôøng </a:t>
            </a: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179388" y="0"/>
            <a:ext cx="6323012" cy="457200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FFFF00"/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53 Bài 36: NƯỚC (TT)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48" name="Text Box 6"/>
          <p:cNvSpPr txBox="1">
            <a:spLocks noChangeArrowheads="1"/>
          </p:cNvSpPr>
          <p:nvPr/>
        </p:nvSpPr>
        <p:spPr bwMode="auto">
          <a:xfrm>
            <a:off x="2095500" y="5543550"/>
            <a:ext cx="5068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 máy thuỷ điện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179388" y="0"/>
            <a:ext cx="6323012" cy="457200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FFFF00"/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53 Bài 36: NƯỚC (TT)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7" name="Rectangle 7"/>
          <p:cNvSpPr>
            <a:spLocks noChangeArrowheads="1"/>
          </p:cNvSpPr>
          <p:nvPr/>
        </p:nvSpPr>
        <p:spPr bwMode="auto">
          <a:xfrm>
            <a:off x="3505200" y="685800"/>
            <a:ext cx="304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400" b="1">
              <a:solidFill>
                <a:srgbClr val="FFFF00"/>
              </a:solidFill>
            </a:endParaRPr>
          </a:p>
        </p:txBody>
      </p:sp>
      <p:sp>
        <p:nvSpPr>
          <p:cNvPr id="312339" name="Text Box 19"/>
          <p:cNvSpPr txBox="1">
            <a:spLocks noChangeArrowheads="1"/>
          </p:cNvSpPr>
          <p:nvPr/>
        </p:nvSpPr>
        <p:spPr bwMode="auto">
          <a:xfrm>
            <a:off x="228600" y="1622425"/>
            <a:ext cx="89154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FF0000"/>
                </a:solidFill>
              </a:rPr>
              <a:t>III.  VAI TRÒ CỦA NƯỚC. CHỐNG Ô NHIỄM NGUỒN NƯỚC</a:t>
            </a:r>
          </a:p>
          <a:p>
            <a:r>
              <a:rPr lang="en-US" sz="2200" b="1" i="1">
                <a:solidFill>
                  <a:srgbClr val="0000FF"/>
                </a:solidFill>
              </a:rPr>
              <a:t>1- Nước có vai trò rất quan trọng trong</a:t>
            </a:r>
          </a:p>
          <a:p>
            <a:r>
              <a:rPr lang="en-US" sz="2200" b="1">
                <a:solidFill>
                  <a:srgbClr val="19FA0E"/>
                </a:solidFill>
              </a:rPr>
              <a:t> </a:t>
            </a:r>
          </a:p>
          <a:p>
            <a:r>
              <a:rPr lang="en-US" sz="2200" b="1"/>
              <a:t>                - Sản xuất nông nghiệp</a:t>
            </a:r>
          </a:p>
          <a:p>
            <a:pPr>
              <a:lnSpc>
                <a:spcPct val="150000"/>
              </a:lnSpc>
            </a:pPr>
            <a:r>
              <a:rPr lang="en-US" sz="2200" b="1"/>
              <a:t>                - Nuôi trồng thuỷ sản</a:t>
            </a:r>
          </a:p>
          <a:p>
            <a:pPr>
              <a:lnSpc>
                <a:spcPct val="150000"/>
              </a:lnSpc>
            </a:pPr>
            <a:r>
              <a:rPr lang="en-US" sz="2200" b="1"/>
              <a:t>	    - Giao thông đường thuỷ</a:t>
            </a:r>
          </a:p>
          <a:p>
            <a:pPr>
              <a:spcBef>
                <a:spcPct val="50000"/>
              </a:spcBef>
            </a:pPr>
            <a:r>
              <a:rPr lang="en-US" sz="2200" b="1"/>
              <a:t>	    - Cuộc sống</a:t>
            </a:r>
          </a:p>
          <a:p>
            <a:pPr>
              <a:spcBef>
                <a:spcPct val="50000"/>
              </a:spcBef>
            </a:pPr>
            <a:r>
              <a:rPr lang="en-US" sz="2200" b="1"/>
              <a:t> 	    - Tưới tiêu , thuỷ điện</a:t>
            </a:r>
          </a:p>
          <a:p>
            <a:pPr>
              <a:lnSpc>
                <a:spcPct val="150000"/>
              </a:lnSpc>
            </a:pPr>
            <a:r>
              <a:rPr lang="en-US" sz="2200" b="1">
                <a:solidFill>
                  <a:srgbClr val="19FA0E"/>
                </a:solidFill>
              </a:rPr>
              <a:t>	</a:t>
            </a:r>
          </a:p>
          <a:p>
            <a:pPr>
              <a:spcBef>
                <a:spcPct val="50000"/>
              </a:spcBef>
            </a:pPr>
            <a:endParaRPr lang="en-US" sz="2200" b="1">
              <a:solidFill>
                <a:srgbClr val="19FA0E"/>
              </a:solidFill>
            </a:endParaRPr>
          </a:p>
        </p:txBody>
      </p:sp>
      <p:graphicFrame>
        <p:nvGraphicFramePr>
          <p:cNvPr id="7226" name="Object 58"/>
          <p:cNvGraphicFramePr>
            <a:graphicFrameLocks noChangeAspect="1"/>
          </p:cNvGraphicFramePr>
          <p:nvPr/>
        </p:nvGraphicFramePr>
        <p:xfrm>
          <a:off x="3028950" y="2489200"/>
          <a:ext cx="88900" cy="190500"/>
        </p:xfrm>
        <a:graphic>
          <a:graphicData uri="http://schemas.openxmlformats.org/presentationml/2006/ole">
            <p:oleObj spid="_x0000_s7226" name="Equation" r:id="rId3" imgW="88784" imgH="190252" progId="">
              <p:embed/>
            </p:oleObj>
          </a:graphicData>
        </a:graphic>
      </p:graphicFrame>
      <p:pic>
        <p:nvPicPr>
          <p:cNvPr id="224266" name="Picture 10" descr="Tay viÕt 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252413" y="6477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32" name="Text Box 6"/>
          <p:cNvSpPr txBox="1">
            <a:spLocks noChangeArrowheads="1"/>
          </p:cNvSpPr>
          <p:nvPr/>
        </p:nvSpPr>
        <p:spPr bwMode="auto">
          <a:xfrm>
            <a:off x="179388" y="0"/>
            <a:ext cx="6323012" cy="457200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FFFF00"/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53 Bài 36: NƯỚC (TT)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15950" y="531813"/>
            <a:ext cx="55626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</a:rPr>
              <a:t>2- Chống ô nhiễm nguồn nước.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	+ Nguyên nhân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038" y="1655763"/>
            <a:ext cx="74533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179388" y="0"/>
            <a:ext cx="6323012" cy="457200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FFFF00"/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53 Bài 36: NƯỚC (TT)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549275"/>
            <a:ext cx="8015287" cy="5688013"/>
          </a:xfrm>
        </p:spPr>
      </p:pic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179388" y="0"/>
            <a:ext cx="6323012" cy="457200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FFFF00"/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53 Bài 36: NƯỚC (TT)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04813"/>
            <a:ext cx="8313737" cy="6048375"/>
          </a:xfr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8101013" y="6524625"/>
            <a:ext cx="935037" cy="333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179388" y="0"/>
            <a:ext cx="6323012" cy="457200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FFFF00"/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53 Bài 36: NƯỚC (TT)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93675" y="115888"/>
            <a:ext cx="6323013" cy="457200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FFFF00"/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53 Bài 36: NƯỚC (TT)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3675" y="2492375"/>
            <a:ext cx="8520113" cy="155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>
              <a:buFont typeface="Calibri" pitchFamily="34" charset="0"/>
              <a:buAutoNum type="romanUcPeriod"/>
            </a:pPr>
            <a:r>
              <a:rPr lang="en-US" sz="3200">
                <a:latin typeface="Calibri" pitchFamily="34" charset="0"/>
              </a:rPr>
              <a:t>Thành phần hoá học của nước</a:t>
            </a:r>
          </a:p>
          <a:p>
            <a:pPr marL="400050" indent="-400050">
              <a:buFont typeface="Calibri" pitchFamily="34" charset="0"/>
              <a:buAutoNum type="romanUcPeriod"/>
            </a:pPr>
            <a:r>
              <a:rPr lang="en-US" sz="3200">
                <a:latin typeface="Calibri" pitchFamily="34" charset="0"/>
              </a:rPr>
              <a:t>Tính chất của nước</a:t>
            </a:r>
          </a:p>
          <a:p>
            <a:pPr marL="400050" indent="-400050">
              <a:buFontTx/>
              <a:buAutoNum type="arabicParenR"/>
            </a:pPr>
            <a:r>
              <a:rPr lang="en-US" sz="3200">
                <a:latin typeface="Calibri" pitchFamily="34" charset="0"/>
              </a:rPr>
              <a:t>Tính chất vật lý</a:t>
            </a:r>
            <a:endParaRPr lang="vi-VN" sz="3200"/>
          </a:p>
        </p:txBody>
      </p:sp>
      <p:pic>
        <p:nvPicPr>
          <p:cNvPr id="11" name="Picture 7" descr="Tay viÕt 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568325" y="1230313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3348038" y="3644900"/>
            <a:ext cx="10810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FFFF00"/>
                </a:solidFill>
              </a:rPr>
              <a:t>SKG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981075"/>
            <a:ext cx="8229600" cy="5689600"/>
          </a:xfrm>
        </p:spPr>
      </p:pic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755650" y="333375"/>
            <a:ext cx="5256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libri" pitchFamily="34" charset="0"/>
              </a:rPr>
              <a:t>+ Biện pháp khắc phục</a:t>
            </a:r>
            <a:endParaRPr lang="vi-VN" sz="4000" b="1">
              <a:solidFill>
                <a:srgbClr val="FF0000"/>
              </a:solidFill>
            </a:endParaRP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179388" y="0"/>
            <a:ext cx="6323012" cy="457200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FFFF00"/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53 Bài 36: NƯỚC (TT)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549275"/>
            <a:ext cx="7848600" cy="5886450"/>
          </a:xfrm>
        </p:spPr>
      </p:pic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179388" y="0"/>
            <a:ext cx="6323012" cy="457200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FFFF00"/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53 Bài 36: NƯỚC (TT)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9563" y="661988"/>
            <a:ext cx="8567737" cy="5688012"/>
          </a:xfrm>
        </p:spPr>
      </p:pic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179388" y="0"/>
            <a:ext cx="6323012" cy="457200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FFFF00"/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53 Bài 36: NƯỚC (TT)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9563" y="531813"/>
            <a:ext cx="8577262" cy="5903912"/>
          </a:xfrm>
        </p:spPr>
      </p:pic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179388" y="0"/>
            <a:ext cx="6323012" cy="457200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FFFF00"/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53 Bài 36: NƯỚC (TT)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1475" y="476250"/>
            <a:ext cx="8448675" cy="5832475"/>
          </a:xfrm>
        </p:spPr>
      </p:pic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179388" y="0"/>
            <a:ext cx="6323012" cy="457200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FFFF00"/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53 Bài 36: NƯỚC (TT)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476250"/>
            <a:ext cx="8197850" cy="5976938"/>
          </a:xfrm>
        </p:spPr>
      </p:pic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179388" y="0"/>
            <a:ext cx="6323012" cy="457200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FFFF00"/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53 Bài 36: NƯỚC (TT)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39" name="Text Box 19"/>
          <p:cNvSpPr txBox="1">
            <a:spLocks noChangeArrowheads="1"/>
          </p:cNvSpPr>
          <p:nvPr/>
        </p:nvSpPr>
        <p:spPr bwMode="auto">
          <a:xfrm>
            <a:off x="762000" y="1828800"/>
            <a:ext cx="89154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FF0000"/>
                </a:solidFill>
              </a:rPr>
              <a:t>2. Chống ô nhiễm nguồn nước: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00" b="1"/>
              <a:t> Không vứt rác bừa bãi.	   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00" b="1"/>
              <a:t> Xử lí chất thải công nghiệp và nước thải sinh hoạt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00" b="1"/>
              <a:t> Hạn chế thuốc trừ sâu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00" b="1"/>
              <a:t> …</a:t>
            </a:r>
          </a:p>
        </p:txBody>
      </p:sp>
      <p:graphicFrame>
        <p:nvGraphicFramePr>
          <p:cNvPr id="9274" name="Object 58"/>
          <p:cNvGraphicFramePr>
            <a:graphicFrameLocks noChangeAspect="1"/>
          </p:cNvGraphicFramePr>
          <p:nvPr/>
        </p:nvGraphicFramePr>
        <p:xfrm>
          <a:off x="3028950" y="1971675"/>
          <a:ext cx="88900" cy="190500"/>
        </p:xfrm>
        <a:graphic>
          <a:graphicData uri="http://schemas.openxmlformats.org/presentationml/2006/ole">
            <p:oleObj spid="_x0000_s9274" name="Equation" r:id="rId3" imgW="88784" imgH="190252" progId="">
              <p:embed/>
            </p:oleObj>
          </a:graphicData>
        </a:graphic>
      </p:graphicFrame>
      <p:pic>
        <p:nvPicPr>
          <p:cNvPr id="288776" name="Picture 8" descr="Tay viÕt 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71500" y="8763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miley Face 1">
            <a:hlinkClick r:id="rId5" action="ppaction://hlinksldjump"/>
          </p:cNvPr>
          <p:cNvSpPr/>
          <p:nvPr/>
        </p:nvSpPr>
        <p:spPr>
          <a:xfrm>
            <a:off x="8243888" y="6092825"/>
            <a:ext cx="576262" cy="431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9280" name="Text Box 6"/>
          <p:cNvSpPr txBox="1">
            <a:spLocks noChangeArrowheads="1"/>
          </p:cNvSpPr>
          <p:nvPr/>
        </p:nvSpPr>
        <p:spPr bwMode="auto">
          <a:xfrm>
            <a:off x="179388" y="0"/>
            <a:ext cx="6323012" cy="457200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FFFF00"/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53 Bài 36: NƯỚC (TT)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2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6725" y="18891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0066"/>
                </a:solidFill>
                <a:latin typeface=".VnTimeH" pitchFamily="34" charset="0"/>
              </a:rPr>
              <a:t>H·y hoµn thµnh c¸c PTHH sau:</a:t>
            </a:r>
            <a:r>
              <a:rPr lang="en-US" sz="2800" smtClean="0">
                <a:solidFill>
                  <a:srgbClr val="FF6600"/>
                </a:solidFill>
                <a:latin typeface=".VnTimeH" pitchFamily="34" charset="0"/>
              </a:rPr>
              <a:t/>
            </a:r>
            <a:br>
              <a:rPr lang="en-US" sz="2800" smtClean="0">
                <a:solidFill>
                  <a:srgbClr val="FF6600"/>
                </a:solidFill>
                <a:latin typeface=".VnTimeH" pitchFamily="34" charset="0"/>
              </a:rPr>
            </a:br>
            <a:endParaRPr lang="en-US" sz="2800" smtClean="0">
              <a:solidFill>
                <a:srgbClr val="FF6600"/>
              </a:solidFill>
            </a:endParaRPr>
          </a:p>
        </p:txBody>
      </p:sp>
      <p:sp>
        <p:nvSpPr>
          <p:cNvPr id="289812" name="Rectangle 20"/>
          <p:cNvSpPr>
            <a:spLocks noChangeArrowheads="1"/>
          </p:cNvSpPr>
          <p:nvPr/>
        </p:nvSpPr>
        <p:spPr bwMode="auto">
          <a:xfrm>
            <a:off x="1790700" y="24384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600" b="1">
                <a:latin typeface="Garamond" pitchFamily="18" charset="0"/>
                <a:sym typeface="Wingdings" pitchFamily="2" charset="2"/>
              </a:rPr>
              <a:t>H</a:t>
            </a:r>
            <a:r>
              <a:rPr lang="en-US" sz="3600" b="1" baseline="-25000">
                <a:latin typeface="Garamond" pitchFamily="18" charset="0"/>
                <a:sym typeface="Wingdings" pitchFamily="2" charset="2"/>
              </a:rPr>
              <a:t>2</a:t>
            </a:r>
            <a:r>
              <a:rPr lang="en-US" sz="3600" b="1">
                <a:latin typeface="Garamond" pitchFamily="18" charset="0"/>
                <a:sym typeface="Wingdings" pitchFamily="2" charset="2"/>
              </a:rPr>
              <a:t>O + Ba</a:t>
            </a:r>
            <a:r>
              <a:rPr lang="en-US" sz="2600" b="1">
                <a:latin typeface="Garamond" pitchFamily="18" charset="0"/>
                <a:sym typeface="Wingdings" pitchFamily="2" charset="2"/>
              </a:rPr>
              <a:t>		</a:t>
            </a:r>
            <a:endParaRPr lang="en-US">
              <a:latin typeface="Garamond" pitchFamily="18" charset="0"/>
            </a:endParaRPr>
          </a:p>
        </p:txBody>
      </p:sp>
      <p:sp>
        <p:nvSpPr>
          <p:cNvPr id="289813" name="Rectangle 21"/>
          <p:cNvSpPr>
            <a:spLocks noChangeArrowheads="1"/>
          </p:cNvSpPr>
          <p:nvPr/>
        </p:nvSpPr>
        <p:spPr bwMode="auto">
          <a:xfrm>
            <a:off x="4762500" y="24384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600" b="1">
                <a:latin typeface="Garamond" pitchFamily="18" charset="0"/>
                <a:sym typeface="Wingdings" pitchFamily="2" charset="2"/>
              </a:rPr>
              <a:t>Ba(OH)</a:t>
            </a:r>
            <a:r>
              <a:rPr lang="en-US" sz="3600" b="1" baseline="-25000">
                <a:latin typeface="Garamond" pitchFamily="18" charset="0"/>
                <a:sym typeface="Wingdings" pitchFamily="2" charset="2"/>
              </a:rPr>
              <a:t>2</a:t>
            </a:r>
            <a:r>
              <a:rPr lang="en-US" sz="3600" b="1">
                <a:latin typeface="Garamond" pitchFamily="18" charset="0"/>
                <a:sym typeface="Wingdings" pitchFamily="2" charset="2"/>
              </a:rPr>
              <a:t> + H</a:t>
            </a:r>
            <a:r>
              <a:rPr lang="en-US" sz="3600" b="1" baseline="-25000">
                <a:latin typeface="Garamond" pitchFamily="18" charset="0"/>
                <a:sym typeface="Wingdings" pitchFamily="2" charset="2"/>
              </a:rPr>
              <a:t>2</a:t>
            </a:r>
            <a:endParaRPr lang="en-US" sz="3600" baseline="-25000">
              <a:latin typeface="Garamond" pitchFamily="18" charset="0"/>
            </a:endParaRPr>
          </a:p>
        </p:txBody>
      </p:sp>
      <p:sp>
        <p:nvSpPr>
          <p:cNvPr id="289814" name="Rectangle 22"/>
          <p:cNvSpPr>
            <a:spLocks noChangeArrowheads="1"/>
          </p:cNvSpPr>
          <p:nvPr/>
        </p:nvSpPr>
        <p:spPr bwMode="auto">
          <a:xfrm>
            <a:off x="1420813" y="2459038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600" b="1">
                <a:latin typeface="Garamond" pitchFamily="18" charset="0"/>
                <a:sym typeface="Wingdings" pitchFamily="2" charset="2"/>
              </a:rPr>
              <a:t>2	</a:t>
            </a:r>
            <a:endParaRPr lang="en-US" sz="3600">
              <a:latin typeface="Garamond" pitchFamily="18" charset="0"/>
            </a:endParaRPr>
          </a:p>
        </p:txBody>
      </p:sp>
      <p:sp>
        <p:nvSpPr>
          <p:cNvPr id="289815" name="Rectangle 23"/>
          <p:cNvSpPr>
            <a:spLocks noChangeArrowheads="1"/>
          </p:cNvSpPr>
          <p:nvPr/>
        </p:nvSpPr>
        <p:spPr bwMode="auto">
          <a:xfrm>
            <a:off x="3890963" y="2493963"/>
            <a:ext cx="87153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600" b="1">
                <a:latin typeface="Garamond" pitchFamily="18" charset="0"/>
                <a:sym typeface="Wingdings" pitchFamily="2" charset="2"/>
              </a:rPr>
              <a:t></a:t>
            </a:r>
            <a:r>
              <a:rPr lang="en-US" sz="2600" b="1">
                <a:latin typeface="Garamond" pitchFamily="18" charset="0"/>
                <a:sym typeface="Wingdings" pitchFamily="2" charset="2"/>
              </a:rPr>
              <a:t>	</a:t>
            </a:r>
            <a:endParaRPr lang="en-US">
              <a:latin typeface="Garamond" pitchFamily="18" charset="0"/>
            </a:endParaRPr>
          </a:p>
        </p:txBody>
      </p:sp>
      <p:sp>
        <p:nvSpPr>
          <p:cNvPr id="289816" name="Rectangle 24"/>
          <p:cNvSpPr>
            <a:spLocks noChangeArrowheads="1"/>
          </p:cNvSpPr>
          <p:nvPr/>
        </p:nvSpPr>
        <p:spPr bwMode="auto">
          <a:xfrm>
            <a:off x="1368425" y="3352800"/>
            <a:ext cx="321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600" b="1">
                <a:latin typeface="Garamond" pitchFamily="18" charset="0"/>
                <a:sym typeface="Wingdings" pitchFamily="2" charset="2"/>
              </a:rPr>
              <a:t>H</a:t>
            </a:r>
            <a:r>
              <a:rPr lang="en-US" sz="3600" b="1" baseline="-25000">
                <a:latin typeface="Garamond" pitchFamily="18" charset="0"/>
                <a:sym typeface="Wingdings" pitchFamily="2" charset="2"/>
              </a:rPr>
              <a:t>2</a:t>
            </a:r>
            <a:r>
              <a:rPr lang="en-US" sz="3600" b="1">
                <a:latin typeface="Garamond" pitchFamily="18" charset="0"/>
                <a:sym typeface="Wingdings" pitchFamily="2" charset="2"/>
              </a:rPr>
              <a:t>O +   K</a:t>
            </a:r>
            <a:r>
              <a:rPr lang="en-US" sz="3600" b="1" baseline="-25000">
                <a:latin typeface="Garamond" pitchFamily="18" charset="0"/>
                <a:sym typeface="Wingdings" pitchFamily="2" charset="2"/>
              </a:rPr>
              <a:t>2</a:t>
            </a:r>
            <a:r>
              <a:rPr lang="en-US" sz="3600" b="1">
                <a:latin typeface="Garamond" pitchFamily="18" charset="0"/>
                <a:sym typeface="Wingdings" pitchFamily="2" charset="2"/>
              </a:rPr>
              <a:t>O</a:t>
            </a:r>
            <a:r>
              <a:rPr lang="en-US" sz="2600" b="1">
                <a:latin typeface="Garamond" pitchFamily="18" charset="0"/>
                <a:sym typeface="Wingdings" pitchFamily="2" charset="2"/>
              </a:rPr>
              <a:t> 		</a:t>
            </a:r>
          </a:p>
        </p:txBody>
      </p:sp>
      <p:sp>
        <p:nvSpPr>
          <p:cNvPr id="289817" name="Rectangle 25"/>
          <p:cNvSpPr>
            <a:spLocks noChangeArrowheads="1"/>
          </p:cNvSpPr>
          <p:nvPr/>
        </p:nvSpPr>
        <p:spPr bwMode="auto">
          <a:xfrm>
            <a:off x="5635625" y="3352800"/>
            <a:ext cx="2070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600" b="1">
                <a:latin typeface="Garamond" pitchFamily="18" charset="0"/>
                <a:sym typeface="Wingdings" pitchFamily="2" charset="2"/>
              </a:rPr>
              <a:t>KOH</a:t>
            </a:r>
          </a:p>
        </p:txBody>
      </p:sp>
      <p:sp>
        <p:nvSpPr>
          <p:cNvPr id="289818" name="Rectangle 26"/>
          <p:cNvSpPr>
            <a:spLocks noChangeArrowheads="1"/>
          </p:cNvSpPr>
          <p:nvPr/>
        </p:nvSpPr>
        <p:spPr bwMode="auto">
          <a:xfrm>
            <a:off x="5330825" y="3352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600" b="1">
                <a:latin typeface="Garamond" pitchFamily="18" charset="0"/>
                <a:sym typeface="Wingdings" pitchFamily="2" charset="2"/>
              </a:rPr>
              <a:t>2	</a:t>
            </a:r>
            <a:endParaRPr lang="en-US" sz="3600">
              <a:latin typeface="Garamond" pitchFamily="18" charset="0"/>
            </a:endParaRPr>
          </a:p>
        </p:txBody>
      </p:sp>
      <p:sp>
        <p:nvSpPr>
          <p:cNvPr id="289819" name="Rectangle 27"/>
          <p:cNvSpPr>
            <a:spLocks noChangeArrowheads="1"/>
          </p:cNvSpPr>
          <p:nvPr/>
        </p:nvSpPr>
        <p:spPr bwMode="auto">
          <a:xfrm>
            <a:off x="4200525" y="3408363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600" b="1">
                <a:latin typeface="Garamond" pitchFamily="18" charset="0"/>
                <a:sym typeface="Wingdings" pitchFamily="2" charset="2"/>
              </a:rPr>
              <a:t>	</a:t>
            </a:r>
            <a:endParaRPr lang="en-US" sz="3600">
              <a:latin typeface="Garamond" pitchFamily="18" charset="0"/>
            </a:endParaRPr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1371600" y="4343400"/>
            <a:ext cx="367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600" b="1">
                <a:latin typeface="Garamond" pitchFamily="18" charset="0"/>
                <a:sym typeface="Wingdings" pitchFamily="2" charset="2"/>
              </a:rPr>
              <a:t>SO</a:t>
            </a:r>
            <a:r>
              <a:rPr lang="en-US" sz="3600" b="1" baseline="-25000">
                <a:latin typeface="Garamond" pitchFamily="18" charset="0"/>
                <a:sym typeface="Wingdings" pitchFamily="2" charset="2"/>
              </a:rPr>
              <a:t>3</a:t>
            </a:r>
            <a:r>
              <a:rPr lang="en-US" sz="3600" b="1">
                <a:latin typeface="Garamond" pitchFamily="18" charset="0"/>
                <a:sym typeface="Wingdings" pitchFamily="2" charset="2"/>
              </a:rPr>
              <a:t>  +     H</a:t>
            </a:r>
            <a:r>
              <a:rPr lang="en-US" sz="3600" b="1" baseline="-25000">
                <a:latin typeface="Garamond" pitchFamily="18" charset="0"/>
                <a:sym typeface="Wingdings" pitchFamily="2" charset="2"/>
              </a:rPr>
              <a:t>2</a:t>
            </a:r>
            <a:r>
              <a:rPr lang="en-US" sz="3600" b="1">
                <a:latin typeface="Garamond" pitchFamily="18" charset="0"/>
                <a:sym typeface="Wingdings" pitchFamily="2" charset="2"/>
              </a:rPr>
              <a:t>O</a:t>
            </a:r>
            <a:r>
              <a:rPr lang="en-US" sz="2600" b="1">
                <a:latin typeface="Garamond" pitchFamily="18" charset="0"/>
                <a:sym typeface="Wingdings" pitchFamily="2" charset="2"/>
              </a:rPr>
              <a:t>	</a:t>
            </a:r>
            <a:endParaRPr lang="en-US">
              <a:latin typeface="Garamond" pitchFamily="18" charset="0"/>
            </a:endParaRPr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6007100" y="4343400"/>
            <a:ext cx="1993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600" b="1">
                <a:latin typeface="Garamond" pitchFamily="18" charset="0"/>
                <a:sym typeface="Wingdings" pitchFamily="2" charset="2"/>
              </a:rPr>
              <a:t>H</a:t>
            </a:r>
            <a:r>
              <a:rPr lang="en-US" sz="3600" b="1" baseline="-25000">
                <a:latin typeface="Garamond" pitchFamily="18" charset="0"/>
                <a:sym typeface="Wingdings" pitchFamily="2" charset="2"/>
              </a:rPr>
              <a:t>2</a:t>
            </a:r>
            <a:r>
              <a:rPr lang="en-US" sz="3600" b="1">
                <a:latin typeface="Garamond" pitchFamily="18" charset="0"/>
                <a:sym typeface="Wingdings" pitchFamily="2" charset="2"/>
              </a:rPr>
              <a:t>SO</a:t>
            </a:r>
            <a:r>
              <a:rPr lang="en-US" sz="3600" b="1" baseline="-25000">
                <a:latin typeface="Garamond" pitchFamily="18" charset="0"/>
                <a:sym typeface="Wingdings" pitchFamily="2" charset="2"/>
              </a:rPr>
              <a:t>4</a:t>
            </a:r>
            <a:endParaRPr lang="en-US" sz="3600" baseline="-25000">
              <a:latin typeface="Garamond" pitchFamily="18" charset="0"/>
            </a:endParaRPr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4724400" y="4398963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600" b="1">
                <a:latin typeface="Garamond" pitchFamily="18" charset="0"/>
                <a:sym typeface="Wingdings" pitchFamily="2" charset="2"/>
              </a:rPr>
              <a:t>	</a:t>
            </a:r>
            <a:endParaRPr lang="en-US" sz="3600">
              <a:latin typeface="Garamond" pitchFamily="18" charset="0"/>
            </a:endParaRPr>
          </a:p>
        </p:txBody>
      </p:sp>
      <p:pic>
        <p:nvPicPr>
          <p:cNvPr id="289826" name="Picture 34" descr="Tay viÕt 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16200000">
            <a:off x="785813" y="1243012"/>
            <a:ext cx="1181100" cy="904875"/>
          </a:xfrm>
        </p:spPr>
      </p:pic>
      <p:sp>
        <p:nvSpPr>
          <p:cNvPr id="16" name="Rounded Rectangle 15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03:00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02:59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02:58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02:57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02:56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02:55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02:54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02:53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02:52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02:51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02:50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02:49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02:48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02:47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02:46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02:45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02:44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02:43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02:42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02:41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02:40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02:39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02:38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02:37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02:36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02:35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02:34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02:33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02:32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02:31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02:30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02:29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02:28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02:27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02:26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02:25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02:24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02:23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02:22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02:21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02:20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02:19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02:18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02:17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02:16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02:15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02:14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02:13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02:12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02:11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02:10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02:09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02:08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02:07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02:06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02:05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02:04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02:03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02:02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02:01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02:00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01:59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01:58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01:57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01:56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01:55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01:54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01:53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01:52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01:51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01:50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01:49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01:48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01:47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01:46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01:45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01:44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01:43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01:42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01:41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01:40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01:39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01:38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01:37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01:36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01:35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01:34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01:33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01:32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01:31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01:30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01:29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01:28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01:27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01:26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01:25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01:24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01:23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01:22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01:21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01:20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01:19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01:18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01:17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01:16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01:15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01:14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01:13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01:12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01:11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01:10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01:09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01:08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01:07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01:06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01:05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01:04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01:03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01:02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01:01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01:00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00:59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00:58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00:57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00:56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00:55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00:54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00:53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00:52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00:51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00:50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00:49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00:48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00:47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00:46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00:45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00:44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00:43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00:42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00:41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00:40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00:39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00:38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00:37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00:36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00:35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00:34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00:33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00:32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00:31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00:30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00:29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00:28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00:27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00:26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00:25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00:24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00:23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00:22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00:21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00:20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00:19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00:18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00:17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00:16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00:15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00:14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00:13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00:12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00:11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00:10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00:09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00:08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00:07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00:06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00:05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00:04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00:03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00:02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5368925" y="11255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00:01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5330825" y="1106488"/>
            <a:ext cx="1219200" cy="569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00:00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9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9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9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9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9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9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9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9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9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90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10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20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30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40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50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60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70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80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90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00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10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30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40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20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30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840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850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860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870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880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890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00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10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920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930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940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950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960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970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980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4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4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5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5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51000"/>
                            </p:stCondLst>
                            <p:childTnLst>
                              <p:par>
                                <p:cTn id="5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5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3000"/>
                            </p:stCondLst>
                            <p:childTnLst>
                              <p:par>
                                <p:cTn id="5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4000"/>
                            </p:stCondLst>
                            <p:childTnLst>
                              <p:par>
                                <p:cTn id="5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5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5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57000"/>
                            </p:stCondLst>
                            <p:childTnLst>
                              <p:par>
                                <p:cTn id="5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58000"/>
                            </p:stCondLst>
                            <p:childTnLst>
                              <p:par>
                                <p:cTn id="5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7" fill="hold" nodeType="clickPar">
                      <p:stCondLst>
                        <p:cond delay="indefinite"/>
                      </p:stCondLst>
                      <p:childTnLst>
                        <p:par>
                          <p:cTn id="5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1" dur="80"/>
                                        <p:tgtEl>
                                          <p:spTgt spid="28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2" dur="80"/>
                                        <p:tgtEl>
                                          <p:spTgt spid="28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3" dur="80"/>
                                        <p:tgtEl>
                                          <p:spTgt spid="28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0" fill="hold"/>
                                        <p:tgtEl>
                                          <p:spTgt spid="28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4" fill="hold" nodeType="clickPar">
                      <p:stCondLst>
                        <p:cond delay="indefinite"/>
                      </p:stCondLst>
                      <p:childTnLst>
                        <p:par>
                          <p:cTn id="6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8" dur="80"/>
                                        <p:tgtEl>
                                          <p:spTgt spid="289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9" dur="80"/>
                                        <p:tgtEl>
                                          <p:spTgt spid="289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0" dur="80"/>
                                        <p:tgtEl>
                                          <p:spTgt spid="289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9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289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9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 nodeType="clickPar">
                      <p:stCondLst>
                        <p:cond delay="indefinite"/>
                      </p:stCondLst>
                      <p:childTnLst>
                        <p:par>
                          <p:cTn id="6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5" dur="80"/>
                                        <p:tgtEl>
                                          <p:spTgt spid="289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6" dur="80"/>
                                        <p:tgtEl>
                                          <p:spTgt spid="289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7" dur="80"/>
                                        <p:tgtEl>
                                          <p:spTgt spid="289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b="1" smtClean="0">
              <a:solidFill>
                <a:srgbClr val="FF0000"/>
              </a:solidFill>
            </a:endParaRPr>
          </a:p>
        </p:txBody>
      </p:sp>
      <p:sp>
        <p:nvSpPr>
          <p:cNvPr id="5427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905000"/>
            <a:ext cx="8915400" cy="4191000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</a:pPr>
            <a:r>
              <a:rPr lang="en-US" smtClean="0"/>
              <a:t>HỌC BÀI , LÀM CÁC BÀI TẬP 1,4,5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/>
              <a:t>ĐỌC TRƯỚC BÀI MỚI “ OXIT - AXIT – BAZƠ – MUỐI”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/>
              <a:t>ÔN LẠI CÁCH LẬP CÔNG THỨC HOÁ HỌC CỦA HỢP CHẤT DỰA VÀO HOÁ TRỊ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/>
              <a:t>XEM TRANG 43 SGK HOÁ 8 HỌC TRƯỚC TÊN NHÓM, HOÁ TRỊ CỦA CÁC NHÓM NGUYÊN TỬ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675" y="2492375"/>
            <a:ext cx="8520113" cy="2041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>
              <a:buFont typeface="Calibri" pitchFamily="34" charset="0"/>
              <a:buAutoNum type="romanUcPeriod"/>
            </a:pPr>
            <a:r>
              <a:rPr lang="en-US" sz="3200">
                <a:latin typeface="Calibri" pitchFamily="34" charset="0"/>
              </a:rPr>
              <a:t>Thành phần hoá học của nước</a:t>
            </a:r>
          </a:p>
          <a:p>
            <a:pPr marL="400050" indent="-400050">
              <a:buFont typeface="Calibri" pitchFamily="34" charset="0"/>
              <a:buAutoNum type="romanUcPeriod"/>
            </a:pPr>
            <a:r>
              <a:rPr lang="en-US" sz="3200">
                <a:latin typeface="Calibri" pitchFamily="34" charset="0"/>
              </a:rPr>
              <a:t>Tính chất của nước</a:t>
            </a:r>
          </a:p>
          <a:p>
            <a:pPr marL="400050" indent="-400050">
              <a:buFontTx/>
              <a:buAutoNum type="arabicParenR"/>
            </a:pPr>
            <a:r>
              <a:rPr lang="en-US" sz="3200">
                <a:latin typeface="Calibri" pitchFamily="34" charset="0"/>
              </a:rPr>
              <a:t>Tính chất vật lý: SGK</a:t>
            </a:r>
          </a:p>
          <a:p>
            <a:pPr marL="400050" indent="-400050">
              <a:buFontTx/>
              <a:buAutoNum type="arabicParenR"/>
            </a:pPr>
            <a:r>
              <a:rPr lang="en-US" sz="3200">
                <a:latin typeface="Calibri" pitchFamily="34" charset="0"/>
              </a:rPr>
              <a:t>Tính chất hoá học</a:t>
            </a:r>
            <a:endParaRPr lang="vi-VN" sz="3200"/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827088" y="4554538"/>
            <a:ext cx="76962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FFFF00"/>
                </a:solidFill>
              </a:rPr>
              <a:t>a.Nước có tác dụng được với kim loại không?</a:t>
            </a:r>
          </a:p>
        </p:txBody>
      </p:sp>
      <p:pic>
        <p:nvPicPr>
          <p:cNvPr id="11" name="Picture 7" descr="Tay viÕt 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568325" y="1230313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Text Box 6"/>
          <p:cNvSpPr txBox="1">
            <a:spLocks noChangeArrowheads="1"/>
          </p:cNvSpPr>
          <p:nvPr/>
        </p:nvSpPr>
        <p:spPr bwMode="auto">
          <a:xfrm>
            <a:off x="193675" y="115888"/>
            <a:ext cx="6323013" cy="457200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FFFF00"/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53 Bài 36: NƯỚC (TT)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ChangeArrowheads="1"/>
          </p:cNvSpPr>
          <p:nvPr/>
        </p:nvSpPr>
        <p:spPr bwMode="auto">
          <a:xfrm>
            <a:off x="3505200" y="1524000"/>
            <a:ext cx="304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400" b="1">
                <a:solidFill>
                  <a:srgbClr val="FFFF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50883" name="Rectangle 15"/>
          <p:cNvSpPr>
            <a:spLocks noChangeArrowheads="1"/>
          </p:cNvSpPr>
          <p:nvPr/>
        </p:nvSpPr>
        <p:spPr bwMode="auto">
          <a:xfrm>
            <a:off x="0" y="1557338"/>
            <a:ext cx="830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0400" indent="-660400">
              <a:spcBef>
                <a:spcPct val="20000"/>
              </a:spcBef>
              <a:buClr>
                <a:srgbClr val="800000"/>
              </a:buClr>
              <a:buSzPct val="80000"/>
              <a:buFont typeface="Wingdings" pitchFamily="2" charset="2"/>
              <a:buNone/>
            </a:pPr>
            <a:r>
              <a:rPr lang="en-US" sz="2400" b="1">
                <a:solidFill>
                  <a:schemeClr val="hlink"/>
                </a:solidFill>
                <a:latin typeface="Calibri" pitchFamily="34" charset="0"/>
              </a:rPr>
              <a:t>2) Tính chất hoá học của nước</a:t>
            </a:r>
          </a:p>
        </p:txBody>
      </p:sp>
      <p:sp>
        <p:nvSpPr>
          <p:cNvPr id="312340" name="Text Box 20"/>
          <p:cNvSpPr txBox="1">
            <a:spLocks noChangeArrowheads="1"/>
          </p:cNvSpPr>
          <p:nvPr/>
        </p:nvSpPr>
        <p:spPr bwMode="auto">
          <a:xfrm>
            <a:off x="152400" y="1989138"/>
            <a:ext cx="8991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FF0000"/>
                </a:solidFill>
              </a:rPr>
              <a:t>a.Tác dụng với một số kim lọai</a:t>
            </a:r>
          </a:p>
        </p:txBody>
      </p:sp>
      <p:sp>
        <p:nvSpPr>
          <p:cNvPr id="315405" name="Text Box 13"/>
          <p:cNvSpPr txBox="1">
            <a:spLocks noChangeArrowheads="1"/>
          </p:cNvSpPr>
          <p:nvPr/>
        </p:nvSpPr>
        <p:spPr bwMode="auto">
          <a:xfrm>
            <a:off x="349250" y="3284538"/>
            <a:ext cx="929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dirty="0" err="1" smtClean="0">
                <a:cs typeface="+mn-cs"/>
              </a:rPr>
              <a:t>Vd</a:t>
            </a:r>
            <a:r>
              <a:rPr lang="en-US" sz="2400" b="1" i="1" dirty="0" smtClean="0">
                <a:cs typeface="+mn-cs"/>
              </a:rPr>
              <a:t>: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	</a:t>
            </a:r>
            <a:r>
              <a:rPr lang="en-US" sz="2400" b="1" dirty="0" smtClean="0">
                <a:cs typeface="+mn-cs"/>
              </a:rPr>
              <a:t>2 Na  	+ 	2 H</a:t>
            </a:r>
            <a:r>
              <a:rPr lang="en-US" sz="2400" b="1" baseline="-25000" dirty="0" smtClean="0">
                <a:cs typeface="+mn-cs"/>
              </a:rPr>
              <a:t>2</a:t>
            </a:r>
            <a:r>
              <a:rPr lang="en-US" sz="2400" b="1" dirty="0" smtClean="0">
                <a:cs typeface="+mn-cs"/>
              </a:rPr>
              <a:t>O 	</a:t>
            </a:r>
            <a:r>
              <a:rPr lang="en-US" sz="2400" b="1" dirty="0" smtClean="0">
                <a:cs typeface="+mn-cs"/>
                <a:sym typeface="Wingdings" pitchFamily="2" charset="2"/>
              </a:rPr>
              <a:t> 	2 </a:t>
            </a:r>
            <a:r>
              <a:rPr lang="en-US" sz="2400" b="1" dirty="0" err="1" smtClean="0">
                <a:cs typeface="+mn-cs"/>
                <a:sym typeface="Wingdings" pitchFamily="2" charset="2"/>
              </a:rPr>
              <a:t>NaOH</a:t>
            </a:r>
            <a:r>
              <a:rPr lang="en-US" sz="2400" b="1" dirty="0" smtClean="0">
                <a:cs typeface="+mn-cs"/>
                <a:sym typeface="Wingdings" pitchFamily="2" charset="2"/>
              </a:rPr>
              <a:t>	 +	 H</a:t>
            </a:r>
            <a:r>
              <a:rPr lang="en-US" sz="2400" b="1" baseline="-25000" dirty="0" smtClean="0">
                <a:cs typeface="+mn-cs"/>
                <a:sym typeface="Wingdings" pitchFamily="2" charset="2"/>
              </a:rPr>
              <a:t>2</a:t>
            </a:r>
          </a:p>
        </p:txBody>
      </p:sp>
      <p:sp>
        <p:nvSpPr>
          <p:cNvPr id="250887" name="Rectangle 7"/>
          <p:cNvSpPr>
            <a:spLocks noChangeArrowheads="1"/>
          </p:cNvSpPr>
          <p:nvPr/>
        </p:nvSpPr>
        <p:spPr bwMode="auto">
          <a:xfrm>
            <a:off x="4668838" y="3779838"/>
            <a:ext cx="2170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latin typeface="Calibri" pitchFamily="34" charset="0"/>
              </a:rPr>
              <a:t>(Natri hiđroxit )</a:t>
            </a:r>
          </a:p>
        </p:txBody>
      </p:sp>
      <p:pic>
        <p:nvPicPr>
          <p:cNvPr id="250891" name="Picture 11" descr="Tay viÕt 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577850" y="65405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54038" y="2622550"/>
            <a:ext cx="8208962" cy="461963"/>
          </a:xfrm>
          <a:prstGeom prst="rect">
            <a:avLst/>
          </a:prstGeom>
          <a:noFill/>
          <a:ln>
            <a:solidFill>
              <a:schemeClr val="accent6">
                <a:lumMod val="75000"/>
                <a:alpha val="58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Kim </a:t>
            </a:r>
            <a:r>
              <a:rPr lang="en-US" sz="2400" b="1" dirty="0" err="1">
                <a:latin typeface="+mn-lt"/>
                <a:cs typeface="+mn-cs"/>
              </a:rPr>
              <a:t>loại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+mn-cs"/>
              </a:rPr>
              <a:t>(K, Na, Ba, </a:t>
            </a:r>
            <a:r>
              <a:rPr lang="en-US" sz="2400" b="1" dirty="0" err="1">
                <a:solidFill>
                  <a:srgbClr val="0000FF"/>
                </a:solidFill>
                <a:latin typeface="+mn-lt"/>
                <a:cs typeface="+mn-cs"/>
              </a:rPr>
              <a:t>Ca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+mn-cs"/>
              </a:rPr>
              <a:t>)  </a:t>
            </a:r>
            <a:r>
              <a:rPr lang="en-US" sz="2400" b="1" dirty="0">
                <a:latin typeface="+mn-lt"/>
                <a:cs typeface="+mn-cs"/>
              </a:rPr>
              <a:t>+ </a:t>
            </a:r>
            <a:r>
              <a:rPr lang="en-US" sz="2400" b="1" dirty="0" err="1">
                <a:latin typeface="+mn-lt"/>
                <a:cs typeface="+mn-cs"/>
              </a:rPr>
              <a:t>nước</a:t>
            </a:r>
            <a:r>
              <a:rPr lang="en-US" sz="2400" b="1" dirty="0">
                <a:latin typeface="+mn-lt"/>
                <a:cs typeface="+mn-cs"/>
              </a:rPr>
              <a:t>   -&gt; dung </a:t>
            </a:r>
            <a:r>
              <a:rPr lang="en-US" sz="2400" b="1" dirty="0" err="1">
                <a:latin typeface="+mn-lt"/>
                <a:cs typeface="+mn-cs"/>
              </a:rPr>
              <a:t>dịch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Bazơ</a:t>
            </a:r>
            <a:r>
              <a:rPr lang="en-US" sz="2400" b="1" dirty="0">
                <a:latin typeface="+mn-lt"/>
                <a:cs typeface="+mn-cs"/>
              </a:rPr>
              <a:t> + </a:t>
            </a:r>
            <a:r>
              <a:rPr lang="en-US" sz="2400" b="1" dirty="0" err="1">
                <a:latin typeface="+mn-lt"/>
                <a:cs typeface="+mn-cs"/>
              </a:rPr>
              <a:t>khí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Hidro</a:t>
            </a:r>
            <a:r>
              <a:rPr lang="en-US" sz="2400" b="1" dirty="0">
                <a:latin typeface="+mn-lt"/>
                <a:cs typeface="+mn-cs"/>
              </a:rPr>
              <a:t> </a:t>
            </a:r>
            <a:endParaRPr lang="vi-VN" sz="2400" b="1" dirty="0">
              <a:latin typeface="+mn-lt"/>
              <a:cs typeface="+mn-cs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68338" y="4365625"/>
            <a:ext cx="80010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Dung </a:t>
            </a:r>
            <a:r>
              <a:rPr lang="en-US" sz="2800" b="1" i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dịch</a:t>
            </a:r>
            <a:r>
              <a:rPr lang="en-US" sz="28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i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bazơ</a:t>
            </a:r>
            <a:r>
              <a:rPr lang="en-US" sz="28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i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làm</a:t>
            </a:r>
            <a:r>
              <a:rPr lang="en-US" sz="28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i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quỳ</a:t>
            </a:r>
            <a:r>
              <a:rPr lang="en-US" sz="28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i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tím</a:t>
            </a:r>
            <a:r>
              <a:rPr lang="en-US" sz="28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</a:t>
            </a:r>
            <a:r>
              <a:rPr lang="en-US" sz="2800" b="1" i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hoá</a:t>
            </a:r>
            <a:r>
              <a:rPr lang="en-US" sz="28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</a:t>
            </a: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xanh</a:t>
            </a:r>
            <a:r>
              <a:rPr lang="en-US" sz="2800" b="1" dirty="0">
                <a:solidFill>
                  <a:srgbClr val="00B0F0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20493" name="Text Box 6"/>
          <p:cNvSpPr txBox="1">
            <a:spLocks noChangeArrowheads="1"/>
          </p:cNvSpPr>
          <p:nvPr/>
        </p:nvSpPr>
        <p:spPr bwMode="auto">
          <a:xfrm>
            <a:off x="193675" y="115888"/>
            <a:ext cx="6323013" cy="457200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FFFF00"/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53 Bài 36: NƯỚC (TT)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2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5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5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5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5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/>
      <p:bldP spid="312340" grpId="0"/>
      <p:bldP spid="250887" grpId="0"/>
      <p:bldP spid="2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33400" y="685800"/>
            <a:ext cx="8077200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b) Nước có tác dụng với Oxit Bazơ không?</a:t>
            </a:r>
          </a:p>
        </p:txBody>
      </p:sp>
      <p:sp>
        <p:nvSpPr>
          <p:cNvPr id="22530" name="Line 4"/>
          <p:cNvSpPr>
            <a:spLocks noChangeShapeType="1"/>
          </p:cNvSpPr>
          <p:nvPr/>
        </p:nvSpPr>
        <p:spPr bwMode="auto">
          <a:xfrm>
            <a:off x="4495800" y="4038600"/>
            <a:ext cx="762000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Oval 5"/>
          <p:cNvSpPr>
            <a:spLocks noChangeArrowheads="1"/>
          </p:cNvSpPr>
          <p:nvPr/>
        </p:nvSpPr>
        <p:spPr bwMode="auto">
          <a:xfrm>
            <a:off x="6781800" y="4038600"/>
            <a:ext cx="76200" cy="762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2532" name="Oval 6"/>
          <p:cNvSpPr>
            <a:spLocks noChangeArrowheads="1"/>
          </p:cNvSpPr>
          <p:nvPr/>
        </p:nvSpPr>
        <p:spPr bwMode="auto">
          <a:xfrm>
            <a:off x="7162800" y="3810000"/>
            <a:ext cx="76200" cy="762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2533" name="Oval 7"/>
          <p:cNvSpPr>
            <a:spLocks noChangeArrowheads="1"/>
          </p:cNvSpPr>
          <p:nvPr/>
        </p:nvSpPr>
        <p:spPr bwMode="auto">
          <a:xfrm>
            <a:off x="7543800" y="3810000"/>
            <a:ext cx="76200" cy="762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2534" name="Oval 8"/>
          <p:cNvSpPr>
            <a:spLocks noChangeArrowheads="1"/>
          </p:cNvSpPr>
          <p:nvPr/>
        </p:nvSpPr>
        <p:spPr bwMode="auto">
          <a:xfrm>
            <a:off x="6858000" y="3886200"/>
            <a:ext cx="76200" cy="762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2535" name="Oval 9"/>
          <p:cNvSpPr>
            <a:spLocks noChangeArrowheads="1"/>
          </p:cNvSpPr>
          <p:nvPr/>
        </p:nvSpPr>
        <p:spPr bwMode="auto">
          <a:xfrm>
            <a:off x="7086600" y="3886200"/>
            <a:ext cx="76200" cy="762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2536" name="Oval 10"/>
          <p:cNvSpPr>
            <a:spLocks noChangeArrowheads="1"/>
          </p:cNvSpPr>
          <p:nvPr/>
        </p:nvSpPr>
        <p:spPr bwMode="auto">
          <a:xfrm>
            <a:off x="7620000" y="3657600"/>
            <a:ext cx="76200" cy="762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2537" name="Oval 11"/>
          <p:cNvSpPr>
            <a:spLocks noChangeArrowheads="1"/>
          </p:cNvSpPr>
          <p:nvPr/>
        </p:nvSpPr>
        <p:spPr bwMode="auto">
          <a:xfrm>
            <a:off x="6629400" y="3581400"/>
            <a:ext cx="76200" cy="762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2538" name="Oval 12"/>
          <p:cNvSpPr>
            <a:spLocks noChangeArrowheads="1"/>
          </p:cNvSpPr>
          <p:nvPr/>
        </p:nvSpPr>
        <p:spPr bwMode="auto">
          <a:xfrm>
            <a:off x="7239000" y="4038600"/>
            <a:ext cx="76200" cy="762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2539" name="Oval 13"/>
          <p:cNvSpPr>
            <a:spLocks noChangeArrowheads="1"/>
          </p:cNvSpPr>
          <p:nvPr/>
        </p:nvSpPr>
        <p:spPr bwMode="auto">
          <a:xfrm>
            <a:off x="7010400" y="3733800"/>
            <a:ext cx="76200" cy="762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2540" name="Oval 14"/>
          <p:cNvSpPr>
            <a:spLocks noChangeArrowheads="1"/>
          </p:cNvSpPr>
          <p:nvPr/>
        </p:nvSpPr>
        <p:spPr bwMode="auto">
          <a:xfrm>
            <a:off x="7010400" y="4038600"/>
            <a:ext cx="76200" cy="762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2541" name="Oval 15"/>
          <p:cNvSpPr>
            <a:spLocks noChangeArrowheads="1"/>
          </p:cNvSpPr>
          <p:nvPr/>
        </p:nvSpPr>
        <p:spPr bwMode="auto">
          <a:xfrm>
            <a:off x="7391400" y="3733800"/>
            <a:ext cx="76200" cy="762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2542" name="Oval 16"/>
          <p:cNvSpPr>
            <a:spLocks noChangeArrowheads="1"/>
          </p:cNvSpPr>
          <p:nvPr/>
        </p:nvSpPr>
        <p:spPr bwMode="auto">
          <a:xfrm>
            <a:off x="7543800" y="4038600"/>
            <a:ext cx="76200" cy="762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2543" name="Oval 17"/>
          <p:cNvSpPr>
            <a:spLocks noChangeArrowheads="1"/>
          </p:cNvSpPr>
          <p:nvPr/>
        </p:nvSpPr>
        <p:spPr bwMode="auto">
          <a:xfrm>
            <a:off x="6781800" y="3733800"/>
            <a:ext cx="76200" cy="762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2544" name="Oval 18"/>
          <p:cNvSpPr>
            <a:spLocks noChangeArrowheads="1"/>
          </p:cNvSpPr>
          <p:nvPr/>
        </p:nvSpPr>
        <p:spPr bwMode="auto">
          <a:xfrm>
            <a:off x="6629400" y="3810000"/>
            <a:ext cx="76200" cy="762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2545" name="Oval 19"/>
          <p:cNvSpPr>
            <a:spLocks noChangeArrowheads="1"/>
          </p:cNvSpPr>
          <p:nvPr/>
        </p:nvSpPr>
        <p:spPr bwMode="auto">
          <a:xfrm>
            <a:off x="7391400" y="3962400"/>
            <a:ext cx="76200" cy="762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pic>
        <p:nvPicPr>
          <p:cNvPr id="22547" name="Picture 21" descr="j0232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691188"/>
            <a:ext cx="9144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8" name="Text Box 6"/>
          <p:cNvSpPr txBox="1">
            <a:spLocks noChangeArrowheads="1"/>
          </p:cNvSpPr>
          <p:nvPr/>
        </p:nvSpPr>
        <p:spPr bwMode="auto">
          <a:xfrm>
            <a:off x="250825" y="0"/>
            <a:ext cx="3733800" cy="457200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FFFF00"/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53 Bài 36: NƯỚC</a:t>
            </a:r>
          </a:p>
        </p:txBody>
      </p:sp>
      <p:sp>
        <p:nvSpPr>
          <p:cNvPr id="22550" name="Text Box 6"/>
          <p:cNvSpPr txBox="1">
            <a:spLocks noChangeArrowheads="1"/>
          </p:cNvSpPr>
          <p:nvPr/>
        </p:nvSpPr>
        <p:spPr bwMode="auto">
          <a:xfrm>
            <a:off x="193675" y="115888"/>
            <a:ext cx="6323013" cy="457200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FFFF00"/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53 Bài 36: NƯỚC (TT)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5"/>
          <p:cNvSpPr>
            <a:spLocks noChangeArrowheads="1"/>
          </p:cNvSpPr>
          <p:nvPr/>
        </p:nvSpPr>
        <p:spPr bwMode="auto">
          <a:xfrm>
            <a:off x="-26988" y="914400"/>
            <a:ext cx="830580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0400" indent="-660400">
              <a:spcBef>
                <a:spcPct val="20000"/>
              </a:spcBef>
              <a:buClr>
                <a:srgbClr val="800000"/>
              </a:buClr>
              <a:buSzPct val="80000"/>
              <a:buFont typeface="Wingdings" pitchFamily="2" charset="2"/>
              <a:buNone/>
            </a:pPr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2 .</a:t>
            </a:r>
            <a:r>
              <a:rPr lang="en-US" b="1">
                <a:solidFill>
                  <a:srgbClr val="993300"/>
                </a:solidFill>
                <a:latin typeface="Calibri" pitchFamily="34" charset="0"/>
              </a:rPr>
              <a:t> </a:t>
            </a:r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TÍNH CHẤT HOÁ HỌC  CỦA NƯỚC .</a:t>
            </a:r>
          </a:p>
        </p:txBody>
      </p:sp>
      <p:sp>
        <p:nvSpPr>
          <p:cNvPr id="254985" name="Text Box 6"/>
          <p:cNvSpPr txBox="1">
            <a:spLocks noChangeArrowheads="1"/>
          </p:cNvSpPr>
          <p:nvPr/>
        </p:nvSpPr>
        <p:spPr bwMode="auto">
          <a:xfrm>
            <a:off x="341313" y="4132263"/>
            <a:ext cx="88392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FF0000"/>
                </a:solidFill>
              </a:rPr>
              <a:t>b. Tác dụng với Oxit Bazơ</a:t>
            </a:r>
            <a:endParaRPr lang="en-US" sz="2200" b="1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254986" name="Rectangle 10"/>
          <p:cNvSpPr>
            <a:spLocks noChangeArrowheads="1"/>
          </p:cNvSpPr>
          <p:nvPr/>
        </p:nvSpPr>
        <p:spPr bwMode="auto">
          <a:xfrm>
            <a:off x="1712913" y="5046663"/>
            <a:ext cx="5843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Vd: CaO	+  H</a:t>
            </a:r>
            <a:r>
              <a:rPr lang="en-US" sz="2800" b="1" baseline="-25000">
                <a:latin typeface="Calibri" pitchFamily="34" charset="0"/>
              </a:rPr>
              <a:t>2</a:t>
            </a:r>
            <a:r>
              <a:rPr lang="en-US" sz="2800" b="1">
                <a:latin typeface="Calibri" pitchFamily="34" charset="0"/>
              </a:rPr>
              <a:t>O    </a:t>
            </a:r>
            <a:r>
              <a:rPr lang="en-US" sz="2800" b="1">
                <a:latin typeface="Calibri" pitchFamily="34" charset="0"/>
                <a:sym typeface="Wingdings" pitchFamily="2" charset="2"/>
              </a:rPr>
              <a:t>	Ca(OH)</a:t>
            </a:r>
            <a:r>
              <a:rPr lang="en-US" sz="2800" b="1" baseline="-25000">
                <a:latin typeface="Calibri" pitchFamily="34" charset="0"/>
                <a:sym typeface="Wingdings" pitchFamily="2" charset="2"/>
              </a:rPr>
              <a:t>2</a:t>
            </a:r>
            <a:endParaRPr lang="en-US" sz="2800" b="1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254987" name="Rectangle 11"/>
          <p:cNvSpPr>
            <a:spLocks noChangeArrowheads="1"/>
          </p:cNvSpPr>
          <p:nvPr/>
        </p:nvSpPr>
        <p:spPr bwMode="auto">
          <a:xfrm>
            <a:off x="5003800" y="5570538"/>
            <a:ext cx="26368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latin typeface="Calibri" pitchFamily="34" charset="0"/>
              </a:rPr>
              <a:t>(Canxi hiđroxit )</a:t>
            </a:r>
            <a:r>
              <a:rPr lang="en-US" sz="2800" b="1">
                <a:latin typeface="Calibri" pitchFamily="34" charset="0"/>
              </a:rPr>
              <a:t> </a:t>
            </a:r>
          </a:p>
        </p:txBody>
      </p:sp>
      <p:sp>
        <p:nvSpPr>
          <p:cNvPr id="254989" name="Rectangle 13"/>
          <p:cNvSpPr>
            <a:spLocks noChangeArrowheads="1"/>
          </p:cNvSpPr>
          <p:nvPr/>
        </p:nvSpPr>
        <p:spPr bwMode="auto">
          <a:xfrm>
            <a:off x="1146175" y="2752725"/>
            <a:ext cx="8001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Dung </a:t>
            </a:r>
            <a:r>
              <a:rPr lang="en-US" sz="2800" b="1" i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dịch</a:t>
            </a:r>
            <a:r>
              <a:rPr lang="en-US" sz="28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i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bazơ</a:t>
            </a:r>
            <a:r>
              <a:rPr lang="en-US" sz="28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i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làm</a:t>
            </a:r>
            <a:r>
              <a:rPr lang="en-US" sz="28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i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quỳ</a:t>
            </a:r>
            <a:r>
              <a:rPr lang="en-US" sz="28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i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tím</a:t>
            </a:r>
            <a:r>
              <a:rPr lang="en-US" sz="28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i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hoá</a:t>
            </a:r>
            <a:r>
              <a:rPr lang="en-US" sz="28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i="1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xanh</a:t>
            </a:r>
            <a:r>
              <a:rPr lang="en-US" sz="2800" b="1" dirty="0">
                <a:solidFill>
                  <a:srgbClr val="00B0F0"/>
                </a:solidFill>
                <a:latin typeface="+mn-lt"/>
                <a:cs typeface="+mn-cs"/>
              </a:rPr>
              <a:t> </a:t>
            </a:r>
          </a:p>
        </p:txBody>
      </p:sp>
      <p:pic>
        <p:nvPicPr>
          <p:cNvPr id="254991" name="Picture 15" descr="Tay viÕt 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01600" y="32385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4838700" y="2349500"/>
            <a:ext cx="1677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Calibri" pitchFamily="34" charset="0"/>
              </a:rPr>
              <a:t>(Natri hiđroxit 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5913" y="1557338"/>
            <a:ext cx="8207375" cy="4603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Kim </a:t>
            </a:r>
            <a:r>
              <a:rPr lang="en-US" sz="2400" b="1" dirty="0" err="1">
                <a:latin typeface="+mn-lt"/>
                <a:cs typeface="+mn-cs"/>
              </a:rPr>
              <a:t>loại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+mn-cs"/>
              </a:rPr>
              <a:t>(K, Na, Ba, </a:t>
            </a:r>
            <a:r>
              <a:rPr lang="en-US" sz="2400" b="1" dirty="0" err="1">
                <a:solidFill>
                  <a:srgbClr val="0000FF"/>
                </a:solidFill>
                <a:latin typeface="+mn-lt"/>
                <a:cs typeface="+mn-cs"/>
              </a:rPr>
              <a:t>Ca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+mn-cs"/>
              </a:rPr>
              <a:t>)  </a:t>
            </a:r>
            <a:r>
              <a:rPr lang="en-US" sz="2400" b="1" dirty="0">
                <a:latin typeface="+mn-lt"/>
                <a:cs typeface="+mn-cs"/>
              </a:rPr>
              <a:t>+ </a:t>
            </a:r>
            <a:r>
              <a:rPr lang="en-US" sz="2400" b="1" dirty="0" err="1">
                <a:latin typeface="+mn-lt"/>
                <a:cs typeface="+mn-cs"/>
              </a:rPr>
              <a:t>nước</a:t>
            </a:r>
            <a:r>
              <a:rPr lang="en-US" sz="2400" b="1" dirty="0">
                <a:latin typeface="+mn-lt"/>
                <a:cs typeface="+mn-cs"/>
              </a:rPr>
              <a:t>   -&gt; dung </a:t>
            </a:r>
            <a:r>
              <a:rPr lang="en-US" sz="2400" b="1" dirty="0" err="1">
                <a:latin typeface="+mn-lt"/>
                <a:cs typeface="+mn-cs"/>
              </a:rPr>
              <a:t>dịch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Bazơ</a:t>
            </a:r>
            <a:r>
              <a:rPr lang="en-US" sz="2400" b="1" dirty="0">
                <a:latin typeface="+mn-lt"/>
                <a:cs typeface="+mn-cs"/>
              </a:rPr>
              <a:t> + </a:t>
            </a:r>
            <a:r>
              <a:rPr lang="en-US" sz="2400" b="1" dirty="0" err="1">
                <a:latin typeface="+mn-lt"/>
                <a:cs typeface="+mn-cs"/>
              </a:rPr>
              <a:t>khí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Hidro</a:t>
            </a:r>
            <a:r>
              <a:rPr lang="en-US" sz="2400" b="1" dirty="0">
                <a:latin typeface="+mn-lt"/>
                <a:cs typeface="+mn-cs"/>
              </a:rPr>
              <a:t> </a:t>
            </a:r>
            <a:endParaRPr lang="vi-VN" sz="2400" b="1" dirty="0">
              <a:latin typeface="+mn-lt"/>
              <a:cs typeface="+mn-cs"/>
            </a:endParaRPr>
          </a:p>
        </p:txBody>
      </p:sp>
      <p:sp>
        <p:nvSpPr>
          <p:cNvPr id="24586" name="Text Box 20"/>
          <p:cNvSpPr txBox="1">
            <a:spLocks noChangeArrowheads="1"/>
          </p:cNvSpPr>
          <p:nvPr/>
        </p:nvSpPr>
        <p:spPr bwMode="auto">
          <a:xfrm>
            <a:off x="260350" y="1130300"/>
            <a:ext cx="8991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FF0000"/>
                </a:solidFill>
              </a:rPr>
              <a:t>a.Tác dụng với một số kim lọai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604838" y="1989138"/>
            <a:ext cx="9296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Vd</a:t>
            </a:r>
            <a:r>
              <a:rPr lang="en-US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:	</a:t>
            </a:r>
            <a:r>
              <a:rPr lang="en-US" b="1" dirty="0" smtClean="0">
                <a:cs typeface="+mn-cs"/>
              </a:rPr>
              <a:t>2 Na  	+ 	2 H</a:t>
            </a:r>
            <a:r>
              <a:rPr lang="en-US" b="1" baseline="-25000" dirty="0" smtClean="0">
                <a:cs typeface="+mn-cs"/>
              </a:rPr>
              <a:t>2</a:t>
            </a:r>
            <a:r>
              <a:rPr lang="en-US" b="1" dirty="0" smtClean="0">
                <a:cs typeface="+mn-cs"/>
              </a:rPr>
              <a:t>O 	</a:t>
            </a:r>
            <a:r>
              <a:rPr lang="en-US" b="1" dirty="0" smtClean="0">
                <a:cs typeface="+mn-cs"/>
                <a:sym typeface="Wingdings" pitchFamily="2" charset="2"/>
              </a:rPr>
              <a:t> 	2 </a:t>
            </a:r>
            <a:r>
              <a:rPr lang="en-US" b="1" dirty="0" err="1" smtClean="0">
                <a:cs typeface="+mn-cs"/>
                <a:sym typeface="Wingdings" pitchFamily="2" charset="2"/>
              </a:rPr>
              <a:t>NaOH</a:t>
            </a:r>
            <a:r>
              <a:rPr lang="en-US" b="1" dirty="0" smtClean="0">
                <a:cs typeface="+mn-cs"/>
                <a:sym typeface="Wingdings" pitchFamily="2" charset="2"/>
              </a:rPr>
              <a:t>	 +	 H</a:t>
            </a:r>
            <a:r>
              <a:rPr lang="en-US" b="1" baseline="-25000" dirty="0" smtClean="0">
                <a:cs typeface="+mn-cs"/>
                <a:sym typeface="Wingdings" pitchFamily="2" charset="2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8313" y="4581525"/>
            <a:ext cx="8207375" cy="4619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atin typeface="+mn-lt"/>
                <a:cs typeface="+mn-cs"/>
              </a:rPr>
              <a:t>Oxit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Bazơ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+mn-cs"/>
              </a:rPr>
              <a:t>(K</a:t>
            </a:r>
            <a:r>
              <a:rPr lang="en-US" sz="2400" b="1" baseline="-25000" dirty="0">
                <a:solidFill>
                  <a:srgbClr val="0000FF"/>
                </a:solidFill>
                <a:latin typeface="+mn-lt"/>
                <a:cs typeface="+mn-cs"/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+mn-cs"/>
              </a:rPr>
              <a:t>O, Na</a:t>
            </a:r>
            <a:r>
              <a:rPr lang="en-US" sz="2400" b="1" baseline="-25000" dirty="0">
                <a:solidFill>
                  <a:srgbClr val="0000FF"/>
                </a:solidFill>
                <a:latin typeface="+mn-lt"/>
                <a:cs typeface="+mn-cs"/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+mn-cs"/>
              </a:rPr>
              <a:t>O, </a:t>
            </a:r>
            <a:r>
              <a:rPr lang="en-US" sz="2400" b="1" dirty="0" err="1">
                <a:solidFill>
                  <a:srgbClr val="0000FF"/>
                </a:solidFill>
                <a:latin typeface="+mn-lt"/>
                <a:cs typeface="+mn-cs"/>
              </a:rPr>
              <a:t>BaO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+mn-cs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+mn-lt"/>
                <a:cs typeface="+mn-cs"/>
              </a:rPr>
              <a:t>CaO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+mn-cs"/>
              </a:rPr>
              <a:t>)  </a:t>
            </a:r>
            <a:r>
              <a:rPr lang="en-US" sz="2400" b="1" dirty="0">
                <a:latin typeface="+mn-lt"/>
                <a:cs typeface="+mn-cs"/>
              </a:rPr>
              <a:t>+ </a:t>
            </a:r>
            <a:r>
              <a:rPr lang="en-US" sz="2400" b="1" dirty="0" err="1">
                <a:latin typeface="+mn-lt"/>
                <a:cs typeface="+mn-cs"/>
              </a:rPr>
              <a:t>nước</a:t>
            </a:r>
            <a:r>
              <a:rPr lang="en-US" sz="2400" b="1" dirty="0">
                <a:latin typeface="+mn-lt"/>
                <a:cs typeface="+mn-cs"/>
              </a:rPr>
              <a:t>   -&gt; dung </a:t>
            </a:r>
            <a:r>
              <a:rPr lang="en-US" sz="2400" b="1" dirty="0" err="1">
                <a:latin typeface="+mn-lt"/>
                <a:cs typeface="+mn-cs"/>
              </a:rPr>
              <a:t>dịch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Bazơ</a:t>
            </a:r>
            <a:r>
              <a:rPr lang="en-US" sz="2400" b="1" dirty="0">
                <a:latin typeface="+mn-lt"/>
                <a:cs typeface="+mn-cs"/>
              </a:rPr>
              <a:t> </a:t>
            </a:r>
            <a:endParaRPr lang="vi-VN" sz="2400" b="1" dirty="0">
              <a:latin typeface="+mn-lt"/>
              <a:cs typeface="+mn-cs"/>
            </a:endParaRPr>
          </a:p>
        </p:txBody>
      </p:sp>
      <p:sp>
        <p:nvSpPr>
          <p:cNvPr id="24590" name="Text Box 6"/>
          <p:cNvSpPr txBox="1">
            <a:spLocks noChangeArrowheads="1"/>
          </p:cNvSpPr>
          <p:nvPr/>
        </p:nvSpPr>
        <p:spPr bwMode="auto">
          <a:xfrm>
            <a:off x="193675" y="115888"/>
            <a:ext cx="6323013" cy="457200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FFFF00"/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53 Bài 36: NƯỚC (TT)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4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4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5" grpId="0"/>
      <p:bldP spid="254987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5"/>
          <p:cNvSpPr>
            <a:spLocks noChangeArrowheads="1"/>
          </p:cNvSpPr>
          <p:nvPr/>
        </p:nvSpPr>
        <p:spPr bwMode="auto">
          <a:xfrm>
            <a:off x="-26988" y="609600"/>
            <a:ext cx="830580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0400" indent="-660400">
              <a:spcBef>
                <a:spcPct val="20000"/>
              </a:spcBef>
              <a:buClr>
                <a:srgbClr val="800000"/>
              </a:buClr>
              <a:buSzPct val="80000"/>
              <a:buFont typeface="Wingdings" pitchFamily="2" charset="2"/>
              <a:buNone/>
            </a:pPr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2 .</a:t>
            </a:r>
            <a:r>
              <a:rPr lang="en-US" b="1">
                <a:solidFill>
                  <a:srgbClr val="993300"/>
                </a:solidFill>
                <a:latin typeface="Calibri" pitchFamily="34" charset="0"/>
              </a:rPr>
              <a:t> </a:t>
            </a:r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TÍNH CHẤT HOÁ HỌC  CỦA NƯỚC .</a:t>
            </a:r>
          </a:p>
        </p:txBody>
      </p:sp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323850" y="2681288"/>
            <a:ext cx="88392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FF0000"/>
                </a:solidFill>
              </a:rPr>
              <a:t>b. Tác dụng với Oxit Bazơ</a:t>
            </a:r>
            <a:endParaRPr lang="en-US" sz="2200" b="1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28675" name="Rectangle 10"/>
          <p:cNvSpPr>
            <a:spLocks noChangeArrowheads="1"/>
          </p:cNvSpPr>
          <p:nvPr/>
        </p:nvSpPr>
        <p:spPr bwMode="auto">
          <a:xfrm>
            <a:off x="1128713" y="3595688"/>
            <a:ext cx="5843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Vd:              CaO	+  H</a:t>
            </a:r>
            <a:r>
              <a:rPr lang="en-US" sz="2400" b="1" baseline="-25000">
                <a:latin typeface="Calibri" pitchFamily="34" charset="0"/>
              </a:rPr>
              <a:t>2</a:t>
            </a:r>
            <a:r>
              <a:rPr lang="en-US" sz="2400" b="1">
                <a:latin typeface="Calibri" pitchFamily="34" charset="0"/>
              </a:rPr>
              <a:t>O    </a:t>
            </a:r>
            <a:r>
              <a:rPr lang="en-US" sz="2400" b="1">
                <a:latin typeface="Calibri" pitchFamily="34" charset="0"/>
                <a:sym typeface="Wingdings" pitchFamily="2" charset="2"/>
              </a:rPr>
              <a:t>	Ca(OH)</a:t>
            </a:r>
            <a:r>
              <a:rPr lang="en-US" sz="1600" b="1">
                <a:latin typeface="Calibri" pitchFamily="34" charset="0"/>
                <a:sym typeface="Wingdings" pitchFamily="2" charset="2"/>
              </a:rPr>
              <a:t>2</a:t>
            </a:r>
          </a:p>
        </p:txBody>
      </p:sp>
      <p:sp>
        <p:nvSpPr>
          <p:cNvPr id="28676" name="Rectangle 11"/>
          <p:cNvSpPr>
            <a:spLocks noChangeArrowheads="1"/>
          </p:cNvSpPr>
          <p:nvPr/>
        </p:nvSpPr>
        <p:spPr bwMode="auto">
          <a:xfrm>
            <a:off x="5435600" y="3995738"/>
            <a:ext cx="176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Calibri" pitchFamily="34" charset="0"/>
              </a:rPr>
              <a:t>(Canxi hiđroxit )</a:t>
            </a:r>
            <a:r>
              <a:rPr lang="en-US" b="1">
                <a:latin typeface="Calibri" pitchFamily="34" charset="0"/>
              </a:rPr>
              <a:t> </a:t>
            </a:r>
          </a:p>
        </p:txBody>
      </p:sp>
      <p:sp>
        <p:nvSpPr>
          <p:cNvPr id="254989" name="Rectangle 13"/>
          <p:cNvSpPr>
            <a:spLocks noChangeArrowheads="1"/>
          </p:cNvSpPr>
          <p:nvPr/>
        </p:nvSpPr>
        <p:spPr bwMode="auto">
          <a:xfrm>
            <a:off x="1128713" y="2276475"/>
            <a:ext cx="5597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Dung </a:t>
            </a:r>
            <a:r>
              <a:rPr lang="en-US" sz="2400" b="1" i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dịch</a:t>
            </a:r>
            <a:r>
              <a:rPr lang="en-US" sz="24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400" b="1" i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bazơ</a:t>
            </a:r>
            <a:r>
              <a:rPr lang="en-US" sz="24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400" b="1" i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làm</a:t>
            </a:r>
            <a:r>
              <a:rPr lang="en-US" sz="24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400" b="1" i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quỳ</a:t>
            </a:r>
            <a:r>
              <a:rPr lang="en-US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400" b="1" i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tím</a:t>
            </a:r>
            <a:r>
              <a:rPr lang="en-US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400" b="1" i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hoá</a:t>
            </a:r>
            <a:r>
              <a:rPr lang="en-US" sz="24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400" b="1" i="1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xanh</a:t>
            </a:r>
            <a:r>
              <a:rPr lang="en-US" sz="2400" b="1" dirty="0">
                <a:solidFill>
                  <a:srgbClr val="00B0F0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838700" y="2044700"/>
            <a:ext cx="1677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Calibri" pitchFamily="34" charset="0"/>
              </a:rPr>
              <a:t>(Natri hiđroxit 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5913" y="1252538"/>
            <a:ext cx="8207375" cy="4603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Kim </a:t>
            </a:r>
            <a:r>
              <a:rPr lang="en-US" sz="2400" b="1" dirty="0" err="1">
                <a:latin typeface="+mn-lt"/>
                <a:cs typeface="+mn-cs"/>
              </a:rPr>
              <a:t>loại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+mn-cs"/>
              </a:rPr>
              <a:t>(K, Na, Ba, </a:t>
            </a:r>
            <a:r>
              <a:rPr lang="en-US" sz="2400" b="1" dirty="0" err="1">
                <a:solidFill>
                  <a:srgbClr val="0000FF"/>
                </a:solidFill>
                <a:latin typeface="+mn-lt"/>
                <a:cs typeface="+mn-cs"/>
              </a:rPr>
              <a:t>Ca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+mn-cs"/>
              </a:rPr>
              <a:t>)  </a:t>
            </a:r>
            <a:r>
              <a:rPr lang="en-US" sz="2400" b="1" dirty="0">
                <a:latin typeface="+mn-lt"/>
                <a:cs typeface="+mn-cs"/>
              </a:rPr>
              <a:t>+ </a:t>
            </a:r>
            <a:r>
              <a:rPr lang="en-US" sz="2400" b="1" dirty="0" err="1">
                <a:latin typeface="+mn-lt"/>
                <a:cs typeface="+mn-cs"/>
              </a:rPr>
              <a:t>nước</a:t>
            </a:r>
            <a:r>
              <a:rPr lang="en-US" sz="2400" b="1" dirty="0">
                <a:latin typeface="+mn-lt"/>
                <a:cs typeface="+mn-cs"/>
              </a:rPr>
              <a:t>   -&gt; dung </a:t>
            </a:r>
            <a:r>
              <a:rPr lang="en-US" sz="2400" b="1" dirty="0" err="1">
                <a:latin typeface="+mn-lt"/>
                <a:cs typeface="+mn-cs"/>
              </a:rPr>
              <a:t>dịch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Bazơ</a:t>
            </a:r>
            <a:r>
              <a:rPr lang="en-US" sz="2400" b="1" dirty="0">
                <a:latin typeface="+mn-lt"/>
                <a:cs typeface="+mn-cs"/>
              </a:rPr>
              <a:t> + </a:t>
            </a:r>
            <a:r>
              <a:rPr lang="en-US" sz="2400" b="1" dirty="0" err="1">
                <a:latin typeface="+mn-lt"/>
                <a:cs typeface="+mn-cs"/>
              </a:rPr>
              <a:t>khí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Hidro</a:t>
            </a:r>
            <a:r>
              <a:rPr lang="en-US" sz="2400" b="1" dirty="0">
                <a:latin typeface="+mn-lt"/>
                <a:cs typeface="+mn-cs"/>
              </a:rPr>
              <a:t> </a:t>
            </a:r>
            <a:endParaRPr lang="vi-VN" sz="2400" b="1" dirty="0">
              <a:latin typeface="+mn-lt"/>
              <a:cs typeface="+mn-cs"/>
            </a:endParaRPr>
          </a:p>
        </p:txBody>
      </p:sp>
      <p:sp>
        <p:nvSpPr>
          <p:cNvPr id="28681" name="Text Box 20"/>
          <p:cNvSpPr txBox="1">
            <a:spLocks noChangeArrowheads="1"/>
          </p:cNvSpPr>
          <p:nvPr/>
        </p:nvSpPr>
        <p:spPr bwMode="auto">
          <a:xfrm>
            <a:off x="260350" y="825500"/>
            <a:ext cx="8991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FF0000"/>
                </a:solidFill>
              </a:rPr>
              <a:t>a.Tác dụng với một số kim loại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604838" y="1773238"/>
            <a:ext cx="9296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Vd</a:t>
            </a:r>
            <a:r>
              <a:rPr lang="en-US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:	</a:t>
            </a:r>
            <a:r>
              <a:rPr lang="en-US" b="1" dirty="0" smtClean="0">
                <a:cs typeface="+mn-cs"/>
              </a:rPr>
              <a:t>2 Na  	+ 	2 H</a:t>
            </a:r>
            <a:r>
              <a:rPr lang="en-US" b="1" baseline="-25000" dirty="0" smtClean="0">
                <a:cs typeface="+mn-cs"/>
              </a:rPr>
              <a:t>2</a:t>
            </a:r>
            <a:r>
              <a:rPr lang="en-US" b="1" dirty="0" smtClean="0">
                <a:cs typeface="+mn-cs"/>
              </a:rPr>
              <a:t>O 	</a:t>
            </a:r>
            <a:r>
              <a:rPr lang="en-US" b="1" dirty="0" smtClean="0">
                <a:cs typeface="+mn-cs"/>
                <a:sym typeface="Wingdings" pitchFamily="2" charset="2"/>
              </a:rPr>
              <a:t> 	2 </a:t>
            </a:r>
            <a:r>
              <a:rPr lang="en-US" b="1" dirty="0" err="1" smtClean="0">
                <a:cs typeface="+mn-cs"/>
                <a:sym typeface="Wingdings" pitchFamily="2" charset="2"/>
              </a:rPr>
              <a:t>NaOH</a:t>
            </a:r>
            <a:r>
              <a:rPr lang="en-US" b="1" dirty="0" smtClean="0">
                <a:cs typeface="+mn-cs"/>
                <a:sym typeface="Wingdings" pitchFamily="2" charset="2"/>
              </a:rPr>
              <a:t>	 +	 H</a:t>
            </a:r>
            <a:r>
              <a:rPr lang="en-US" b="1" baseline="-25000" dirty="0" smtClean="0">
                <a:cs typeface="+mn-cs"/>
                <a:sym typeface="Wingdings" pitchFamily="2" charset="2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9263" y="3130550"/>
            <a:ext cx="8208962" cy="4619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atin typeface="+mn-lt"/>
                <a:cs typeface="+mn-cs"/>
              </a:rPr>
              <a:t>Oxit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Bazơ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+mn-cs"/>
              </a:rPr>
              <a:t>(K</a:t>
            </a:r>
            <a:r>
              <a:rPr lang="en-US" sz="2400" b="1" baseline="-25000" dirty="0">
                <a:solidFill>
                  <a:srgbClr val="0000FF"/>
                </a:solidFill>
                <a:latin typeface="+mn-lt"/>
                <a:cs typeface="+mn-cs"/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+mn-cs"/>
              </a:rPr>
              <a:t>O, Na</a:t>
            </a:r>
            <a:r>
              <a:rPr lang="en-US" sz="2400" b="1" baseline="-25000" dirty="0">
                <a:solidFill>
                  <a:srgbClr val="0000FF"/>
                </a:solidFill>
                <a:latin typeface="+mn-lt"/>
                <a:cs typeface="+mn-cs"/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+mn-cs"/>
              </a:rPr>
              <a:t>O, </a:t>
            </a:r>
            <a:r>
              <a:rPr lang="en-US" sz="2400" b="1" dirty="0" err="1">
                <a:solidFill>
                  <a:srgbClr val="0000FF"/>
                </a:solidFill>
                <a:latin typeface="+mn-lt"/>
                <a:cs typeface="+mn-cs"/>
              </a:rPr>
              <a:t>BaO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+mn-cs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+mn-lt"/>
                <a:cs typeface="+mn-cs"/>
              </a:rPr>
              <a:t>CaO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+mn-cs"/>
              </a:rPr>
              <a:t>)  </a:t>
            </a:r>
            <a:r>
              <a:rPr lang="en-US" sz="2400" b="1" dirty="0">
                <a:latin typeface="+mn-lt"/>
                <a:cs typeface="+mn-cs"/>
              </a:rPr>
              <a:t>+ </a:t>
            </a:r>
            <a:r>
              <a:rPr lang="en-US" sz="2400" b="1" dirty="0" err="1">
                <a:latin typeface="+mn-lt"/>
                <a:cs typeface="+mn-cs"/>
              </a:rPr>
              <a:t>nước</a:t>
            </a:r>
            <a:r>
              <a:rPr lang="en-US" sz="2400" b="1" dirty="0">
                <a:latin typeface="+mn-lt"/>
                <a:cs typeface="+mn-cs"/>
              </a:rPr>
              <a:t>   -&gt; dung </a:t>
            </a:r>
            <a:r>
              <a:rPr lang="en-US" sz="2400" b="1" dirty="0" err="1">
                <a:latin typeface="+mn-lt"/>
                <a:cs typeface="+mn-cs"/>
              </a:rPr>
              <a:t>dịch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Bazơ</a:t>
            </a:r>
            <a:r>
              <a:rPr lang="en-US" sz="2400" b="1" dirty="0">
                <a:latin typeface="+mn-lt"/>
                <a:cs typeface="+mn-cs"/>
              </a:rPr>
              <a:t> </a:t>
            </a:r>
            <a:endParaRPr lang="vi-VN" sz="2400" b="1" dirty="0">
              <a:latin typeface="+mn-lt"/>
              <a:cs typeface="+mn-cs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98450" y="4365625"/>
            <a:ext cx="533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FF0000"/>
                </a:solidFill>
              </a:rPr>
              <a:t>c. Tác dụng với một số oxit axit </a:t>
            </a: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220788" y="5343525"/>
            <a:ext cx="5799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Vd:        P</a:t>
            </a:r>
            <a:r>
              <a:rPr lang="en-US" sz="2400" b="1" baseline="-25000">
                <a:latin typeface="Calibri" pitchFamily="34" charset="0"/>
              </a:rPr>
              <a:t>2</a:t>
            </a:r>
            <a:r>
              <a:rPr lang="en-US" sz="2400" b="1">
                <a:latin typeface="Calibri" pitchFamily="34" charset="0"/>
              </a:rPr>
              <a:t>O</a:t>
            </a:r>
            <a:r>
              <a:rPr lang="en-US" sz="2400" b="1" baseline="-25000">
                <a:latin typeface="Calibri" pitchFamily="34" charset="0"/>
              </a:rPr>
              <a:t>5</a:t>
            </a:r>
            <a:r>
              <a:rPr lang="en-US" sz="2400" b="1">
                <a:latin typeface="Calibri" pitchFamily="34" charset="0"/>
              </a:rPr>
              <a:t>	+	3 H</a:t>
            </a:r>
            <a:r>
              <a:rPr lang="en-US" sz="2400" b="1" baseline="-25000">
                <a:latin typeface="Calibri" pitchFamily="34" charset="0"/>
              </a:rPr>
              <a:t>2</a:t>
            </a:r>
            <a:r>
              <a:rPr lang="en-US" sz="2400" b="1">
                <a:latin typeface="Calibri" pitchFamily="34" charset="0"/>
              </a:rPr>
              <a:t>O	</a:t>
            </a:r>
            <a:r>
              <a:rPr lang="en-US" sz="2400" b="1">
                <a:latin typeface="Calibri" pitchFamily="34" charset="0"/>
                <a:sym typeface="Wingdings" pitchFamily="2" charset="2"/>
              </a:rPr>
              <a:t>	2 H</a:t>
            </a:r>
            <a:r>
              <a:rPr lang="en-US" sz="2400" b="1" baseline="-25000">
                <a:latin typeface="Calibri" pitchFamily="34" charset="0"/>
                <a:sym typeface="Wingdings" pitchFamily="2" charset="2"/>
              </a:rPr>
              <a:t>3</a:t>
            </a:r>
            <a:r>
              <a:rPr lang="en-US" sz="2400" b="1">
                <a:latin typeface="Calibri" pitchFamily="34" charset="0"/>
                <a:sym typeface="Wingdings" pitchFamily="2" charset="2"/>
              </a:rPr>
              <a:t>PO</a:t>
            </a:r>
            <a:r>
              <a:rPr lang="en-US" sz="2400" b="1" baseline="-25000">
                <a:latin typeface="Calibri" pitchFamily="34" charset="0"/>
                <a:sym typeface="Wingdings" pitchFamily="2" charset="2"/>
              </a:rPr>
              <a:t>4</a:t>
            </a:r>
            <a:endParaRPr lang="en-US" sz="2400" b="1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5518150" y="5805488"/>
            <a:ext cx="2416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Calibri" pitchFamily="34" charset="0"/>
              </a:rPr>
              <a:t>(Axit Photphoric )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1293813" y="6264275"/>
            <a:ext cx="49085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5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Dung </a:t>
            </a:r>
            <a:r>
              <a:rPr lang="en-US" sz="2500" b="1" i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dịch</a:t>
            </a:r>
            <a:r>
              <a:rPr lang="en-US" sz="25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500" b="1" i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axit</a:t>
            </a:r>
            <a:r>
              <a:rPr lang="en-US" sz="25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500" b="1" i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làm</a:t>
            </a:r>
            <a:r>
              <a:rPr lang="en-US" sz="25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500" b="1" i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quỳ</a:t>
            </a:r>
            <a:r>
              <a:rPr lang="en-US" sz="25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500" b="1" i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tím</a:t>
            </a:r>
            <a:r>
              <a:rPr lang="en-US" sz="25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500" b="1" i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hoá</a:t>
            </a:r>
            <a:r>
              <a:rPr lang="en-US" sz="25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5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đỏ</a:t>
            </a:r>
            <a:r>
              <a:rPr lang="en-US" sz="25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5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1188" y="4840288"/>
            <a:ext cx="8208962" cy="4603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atin typeface="+mn-lt"/>
                <a:cs typeface="+mn-cs"/>
              </a:rPr>
              <a:t>Oxit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Axit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n-lt"/>
                <a:cs typeface="+mn-cs"/>
              </a:rPr>
              <a:t>(SO</a:t>
            </a:r>
            <a:r>
              <a:rPr lang="en-US" sz="2400" b="1" baseline="-25000" dirty="0">
                <a:solidFill>
                  <a:srgbClr val="FF0000"/>
                </a:solidFill>
                <a:latin typeface="+mn-lt"/>
                <a:cs typeface="+mn-cs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+mn-lt"/>
                <a:cs typeface="+mn-cs"/>
              </a:rPr>
              <a:t>, CO</a:t>
            </a:r>
            <a:r>
              <a:rPr lang="en-US" sz="2400" b="1" baseline="-25000" dirty="0">
                <a:solidFill>
                  <a:srgbClr val="FF0000"/>
                </a:solidFill>
                <a:latin typeface="+mn-lt"/>
                <a:cs typeface="+mn-cs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+mn-lt"/>
                <a:cs typeface="+mn-cs"/>
              </a:rPr>
              <a:t>, SO</a:t>
            </a:r>
            <a:r>
              <a:rPr lang="en-US" sz="2400" b="1" baseline="-25000" dirty="0">
                <a:solidFill>
                  <a:srgbClr val="FF0000"/>
                </a:solidFill>
                <a:latin typeface="+mn-lt"/>
                <a:cs typeface="+mn-cs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+mn-lt"/>
                <a:cs typeface="+mn-cs"/>
              </a:rPr>
              <a:t>, N</a:t>
            </a:r>
            <a:r>
              <a:rPr lang="en-US" sz="2400" b="1" baseline="-25000" dirty="0">
                <a:solidFill>
                  <a:srgbClr val="FF0000"/>
                </a:solidFill>
                <a:latin typeface="+mn-lt"/>
                <a:cs typeface="+mn-cs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+mn-lt"/>
                <a:cs typeface="+mn-cs"/>
              </a:rPr>
              <a:t>O</a:t>
            </a:r>
            <a:r>
              <a:rPr lang="en-US" sz="2400" b="1" baseline="-25000" dirty="0">
                <a:solidFill>
                  <a:srgbClr val="FF0000"/>
                </a:solidFill>
                <a:latin typeface="+mn-lt"/>
                <a:cs typeface="+mn-cs"/>
              </a:rPr>
              <a:t>5</a:t>
            </a:r>
            <a:r>
              <a:rPr lang="en-US" sz="2400" b="1" dirty="0">
                <a:solidFill>
                  <a:srgbClr val="FF0000"/>
                </a:solidFill>
                <a:latin typeface="+mn-lt"/>
                <a:cs typeface="+mn-cs"/>
              </a:rPr>
              <a:t>, P</a:t>
            </a:r>
            <a:r>
              <a:rPr lang="en-US" sz="2400" b="1" baseline="-25000" dirty="0">
                <a:solidFill>
                  <a:srgbClr val="FF0000"/>
                </a:solidFill>
                <a:latin typeface="+mn-lt"/>
                <a:cs typeface="+mn-cs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+mn-lt"/>
                <a:cs typeface="+mn-cs"/>
              </a:rPr>
              <a:t>O</a:t>
            </a:r>
            <a:r>
              <a:rPr lang="en-US" sz="2400" b="1" baseline="-25000" dirty="0">
                <a:solidFill>
                  <a:srgbClr val="FF0000"/>
                </a:solidFill>
                <a:latin typeface="+mn-lt"/>
                <a:cs typeface="+mn-cs"/>
              </a:rPr>
              <a:t>5</a:t>
            </a:r>
            <a:r>
              <a:rPr lang="en-US" sz="2400" b="1" dirty="0">
                <a:solidFill>
                  <a:srgbClr val="FF0000"/>
                </a:solidFill>
                <a:latin typeface="+mn-lt"/>
                <a:cs typeface="+mn-cs"/>
              </a:rPr>
              <a:t>)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+mn-cs"/>
              </a:rPr>
              <a:t>  </a:t>
            </a:r>
            <a:r>
              <a:rPr lang="en-US" sz="2400" b="1" dirty="0">
                <a:latin typeface="+mn-lt"/>
                <a:cs typeface="+mn-cs"/>
              </a:rPr>
              <a:t>+ </a:t>
            </a:r>
            <a:r>
              <a:rPr lang="en-US" sz="2400" b="1" dirty="0" err="1">
                <a:latin typeface="+mn-lt"/>
                <a:cs typeface="+mn-cs"/>
              </a:rPr>
              <a:t>nước</a:t>
            </a:r>
            <a:r>
              <a:rPr lang="en-US" sz="2400" b="1" dirty="0">
                <a:latin typeface="+mn-lt"/>
                <a:cs typeface="+mn-cs"/>
              </a:rPr>
              <a:t>   -&gt; dung </a:t>
            </a:r>
            <a:r>
              <a:rPr lang="en-US" sz="2400" b="1" dirty="0" err="1">
                <a:latin typeface="+mn-lt"/>
                <a:cs typeface="+mn-cs"/>
              </a:rPr>
              <a:t>dịch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axit</a:t>
            </a:r>
            <a:r>
              <a:rPr lang="en-US" sz="2400" b="1" dirty="0">
                <a:latin typeface="+mn-lt"/>
                <a:cs typeface="+mn-cs"/>
              </a:rPr>
              <a:t> </a:t>
            </a:r>
            <a:endParaRPr lang="vi-VN" sz="2400" b="1" dirty="0">
              <a:latin typeface="+mn-lt"/>
              <a:cs typeface="+mn-cs"/>
            </a:endParaRPr>
          </a:p>
        </p:txBody>
      </p:sp>
      <p:pic>
        <p:nvPicPr>
          <p:cNvPr id="21" name="Picture 11" descr="Tay viÕt 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246857" y="3772694"/>
            <a:ext cx="73025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1" name="Text Box 6"/>
          <p:cNvSpPr txBox="1">
            <a:spLocks noChangeArrowheads="1"/>
          </p:cNvSpPr>
          <p:nvPr/>
        </p:nvSpPr>
        <p:spPr bwMode="auto">
          <a:xfrm>
            <a:off x="193675" y="115888"/>
            <a:ext cx="6323013" cy="457200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FFFF00"/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53 Bài 36: NƯỚC (TT)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971800"/>
            <a:ext cx="2362200" cy="1371600"/>
          </a:xfrm>
        </p:spPr>
        <p:txBody>
          <a:bodyPr/>
          <a:lstStyle/>
          <a:p>
            <a:pPr eaLnBrk="1" hangingPunct="1"/>
            <a:r>
              <a:rPr lang="en-US" smtClean="0"/>
              <a:t>Nước 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525463"/>
            <a:ext cx="4114800" cy="17526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chemeClr val="tx1"/>
                </a:solidFill>
              </a:rPr>
              <a:t>H</a:t>
            </a:r>
            <a:r>
              <a:rPr lang="en-US" sz="2800" b="1" smtClean="0">
                <a:solidFill>
                  <a:schemeClr val="tx1"/>
                </a:solidFill>
              </a:rPr>
              <a:t>2</a:t>
            </a:r>
            <a:r>
              <a:rPr lang="en-US" sz="6000" b="1" smtClean="0">
                <a:solidFill>
                  <a:schemeClr val="tx1"/>
                </a:solidFill>
              </a:rPr>
              <a:t> +Bazơ</a:t>
            </a:r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5208588" y="3048000"/>
            <a:ext cx="2819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6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Bazơ</a:t>
            </a:r>
          </a:p>
        </p:txBody>
      </p:sp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5570538" y="4772025"/>
            <a:ext cx="4114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6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Axit</a:t>
            </a:r>
            <a:endParaRPr lang="en-US" sz="6000" b="1" dirty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+mn-cs"/>
            </a:endParaRPr>
          </a:p>
        </p:txBody>
      </p:sp>
      <p:sp>
        <p:nvSpPr>
          <p:cNvPr id="270342" name="Line 6"/>
          <p:cNvSpPr>
            <a:spLocks noChangeShapeType="1"/>
          </p:cNvSpPr>
          <p:nvPr/>
        </p:nvSpPr>
        <p:spPr bwMode="auto">
          <a:xfrm flipV="1">
            <a:off x="2701925" y="1447800"/>
            <a:ext cx="1941513" cy="209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0343" name="Line 7"/>
          <p:cNvSpPr>
            <a:spLocks noChangeShapeType="1"/>
          </p:cNvSpPr>
          <p:nvPr/>
        </p:nvSpPr>
        <p:spPr bwMode="auto">
          <a:xfrm flipV="1">
            <a:off x="2701925" y="3716338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0344" name="Line 8"/>
          <p:cNvSpPr>
            <a:spLocks noChangeShapeType="1"/>
          </p:cNvSpPr>
          <p:nvPr/>
        </p:nvSpPr>
        <p:spPr bwMode="auto">
          <a:xfrm>
            <a:off x="2700338" y="3865563"/>
            <a:ext cx="2617787" cy="165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0345" name="Rectangle 9"/>
          <p:cNvSpPr>
            <a:spLocks noChangeArrowheads="1"/>
          </p:cNvSpPr>
          <p:nvPr/>
        </p:nvSpPr>
        <p:spPr bwMode="auto">
          <a:xfrm rot="-24602838">
            <a:off x="2120901" y="1343025"/>
            <a:ext cx="41148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+ Kim </a:t>
            </a:r>
            <a:r>
              <a:rPr lang="en-US" sz="30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loại</a:t>
            </a:r>
            <a:endParaRPr lang="en-US" sz="30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+mn-cs"/>
            </a:endParaRPr>
          </a:p>
        </p:txBody>
      </p:sp>
      <p:sp>
        <p:nvSpPr>
          <p:cNvPr id="270346" name="Rectangle 10"/>
          <p:cNvSpPr>
            <a:spLocks noChangeArrowheads="1"/>
          </p:cNvSpPr>
          <p:nvPr/>
        </p:nvSpPr>
        <p:spPr bwMode="auto">
          <a:xfrm>
            <a:off x="2978150" y="3189288"/>
            <a:ext cx="4114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+ </a:t>
            </a:r>
            <a:r>
              <a:rPr lang="en-US" sz="30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Oxit</a:t>
            </a:r>
            <a:r>
              <a:rPr lang="en-US" sz="3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bazơ</a:t>
            </a:r>
            <a:endParaRPr lang="en-US" sz="30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+mn-cs"/>
            </a:endParaRPr>
          </a:p>
        </p:txBody>
      </p:sp>
      <p:sp>
        <p:nvSpPr>
          <p:cNvPr id="270347" name="Rectangle 11"/>
          <p:cNvSpPr>
            <a:spLocks noChangeArrowheads="1"/>
          </p:cNvSpPr>
          <p:nvPr/>
        </p:nvSpPr>
        <p:spPr bwMode="auto">
          <a:xfrm rot="2006506">
            <a:off x="2676525" y="4405313"/>
            <a:ext cx="3581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+ </a:t>
            </a:r>
            <a:r>
              <a:rPr lang="en-US" sz="30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Oxit</a:t>
            </a:r>
            <a:r>
              <a:rPr lang="en-US" sz="3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axit</a:t>
            </a:r>
            <a:endParaRPr lang="en-US" sz="30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+mn-cs"/>
            </a:endParaRPr>
          </a:p>
        </p:txBody>
      </p:sp>
      <p:sp>
        <p:nvSpPr>
          <p:cNvPr id="270349" name="Rectangle 13"/>
          <p:cNvSpPr>
            <a:spLocks noChangeArrowheads="1"/>
          </p:cNvSpPr>
          <p:nvPr/>
        </p:nvSpPr>
        <p:spPr bwMode="auto">
          <a:xfrm>
            <a:off x="4986338" y="6069013"/>
            <a:ext cx="4114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Quỳ</a:t>
            </a:r>
            <a:r>
              <a:rPr lang="en-US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tím</a:t>
            </a:r>
            <a:r>
              <a:rPr lang="en-US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  <a:sym typeface="Wingdings" pitchFamily="2" charset="2"/>
              </a:rPr>
              <a:t>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  <a:sym typeface="Wingdings" pitchFamily="2" charset="2"/>
              </a:rPr>
              <a:t>Đỏ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+mn-cs"/>
            </a:endParaRPr>
          </a:p>
        </p:txBody>
      </p:sp>
      <p:sp>
        <p:nvSpPr>
          <p:cNvPr id="270350" name="Rectangle 14"/>
          <p:cNvSpPr>
            <a:spLocks noChangeArrowheads="1"/>
          </p:cNvSpPr>
          <p:nvPr/>
        </p:nvSpPr>
        <p:spPr bwMode="auto">
          <a:xfrm>
            <a:off x="6011863" y="1963738"/>
            <a:ext cx="4114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000" b="1" dirty="0" err="1">
                <a:solidFill>
                  <a:srgbClr val="A162D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Quỳ</a:t>
            </a:r>
            <a:r>
              <a:rPr lang="en-US" sz="3000" b="1" dirty="0">
                <a:solidFill>
                  <a:srgbClr val="A162D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A162D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tím</a:t>
            </a:r>
            <a:r>
              <a:rPr lang="en-US" sz="3000" b="1" dirty="0">
                <a:solidFill>
                  <a:srgbClr val="A162D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  <a:sym typeface="Wingdings" pitchFamily="2" charset="2"/>
              </a:rPr>
              <a:t>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  <a:sym typeface="Wingdings" pitchFamily="2" charset="2"/>
              </a:rPr>
              <a:t>Xanh</a:t>
            </a:r>
            <a:endParaRPr lang="en-US" sz="3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+mn-cs"/>
            </a:endParaRPr>
          </a:p>
        </p:txBody>
      </p:sp>
      <p:sp>
        <p:nvSpPr>
          <p:cNvPr id="270351" name="Line 15"/>
          <p:cNvSpPr>
            <a:spLocks noChangeShapeType="1"/>
          </p:cNvSpPr>
          <p:nvPr/>
        </p:nvSpPr>
        <p:spPr bwMode="auto">
          <a:xfrm>
            <a:off x="5791200" y="14478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352" name="Line 16"/>
          <p:cNvSpPr>
            <a:spLocks noChangeShapeType="1"/>
          </p:cNvSpPr>
          <p:nvPr/>
        </p:nvSpPr>
        <p:spPr bwMode="auto">
          <a:xfrm>
            <a:off x="5791200" y="2286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0353" name="Line 17"/>
          <p:cNvSpPr>
            <a:spLocks noChangeShapeType="1"/>
          </p:cNvSpPr>
          <p:nvPr/>
        </p:nvSpPr>
        <p:spPr bwMode="auto">
          <a:xfrm>
            <a:off x="6172200" y="5638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4" name="Text Box 6"/>
          <p:cNvSpPr txBox="1">
            <a:spLocks noChangeArrowheads="1"/>
          </p:cNvSpPr>
          <p:nvPr/>
        </p:nvSpPr>
        <p:spPr bwMode="auto">
          <a:xfrm>
            <a:off x="193675" y="115888"/>
            <a:ext cx="6323013" cy="457200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FFFF00"/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53 Bài 36: NƯỚC (TT)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270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27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270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70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500"/>
                                        <p:tgtEl>
                                          <p:spTgt spid="27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/>
      <p:bldP spid="270339" grpId="0" build="p"/>
      <p:bldP spid="270340" grpId="0"/>
      <p:bldP spid="270341" grpId="0"/>
      <p:bldP spid="270342" grpId="0" animBg="1"/>
      <p:bldP spid="270343" grpId="0" animBg="1"/>
      <p:bldP spid="270344" grpId="0" animBg="1"/>
      <p:bldP spid="270346" grpId="0"/>
      <p:bldP spid="270349" grpId="0"/>
      <p:bldP spid="270350" grpId="0"/>
      <p:bldP spid="270351" grpId="0" animBg="1"/>
      <p:bldP spid="270352" grpId="0" animBg="1"/>
      <p:bldP spid="2703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19250" y="836613"/>
            <a:ext cx="713898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900" smtClean="0"/>
              <a:t/>
            </a:r>
            <a:br>
              <a:rPr lang="en-US" sz="2900" smtClean="0"/>
            </a:br>
            <a:r>
              <a:rPr lang="en-US" sz="2900" u="sng" smtClean="0"/>
              <a:t>Bài tập</a:t>
            </a:r>
            <a:r>
              <a:rPr lang="en-US" sz="2900" smtClean="0"/>
              <a:t> : Có 3 cốc mất nhãn đựng 3 chất lỏng là : H</a:t>
            </a:r>
            <a:r>
              <a:rPr lang="en-US" sz="2900" baseline="-25000" smtClean="0"/>
              <a:t>2</a:t>
            </a:r>
            <a:r>
              <a:rPr lang="en-US" sz="2900" smtClean="0"/>
              <a:t>O; NaOH; H</a:t>
            </a:r>
            <a:r>
              <a:rPr lang="en-US" sz="2900" baseline="-25000" smtClean="0"/>
              <a:t>3</a:t>
            </a:r>
            <a:r>
              <a:rPr lang="en-US" sz="2900" smtClean="0"/>
              <a:t>PO</a:t>
            </a:r>
            <a:r>
              <a:rPr lang="en-US" sz="2900" baseline="-25000" smtClean="0"/>
              <a:t>4</a:t>
            </a:r>
            <a:r>
              <a:rPr lang="en-US" sz="2900" smtClean="0">
                <a:solidFill>
                  <a:srgbClr val="FF0000"/>
                </a:solidFill>
              </a:rPr>
              <a:t> </a:t>
            </a:r>
            <a:r>
              <a:rPr lang="en-US" sz="2900" smtClean="0"/>
              <a:t>. </a:t>
            </a:r>
            <a:r>
              <a:rPr lang="en-US" sz="3200" smtClean="0"/>
              <a:t>Bằng phương pháp hoá học hãy phân biệt 3 cốc trên</a:t>
            </a:r>
            <a:r>
              <a:rPr lang="en-US" sz="2900" smtClean="0"/>
              <a:t> ?</a:t>
            </a:r>
          </a:p>
        </p:txBody>
      </p:sp>
      <p:pic>
        <p:nvPicPr>
          <p:cNvPr id="265227" name="Picture 11" descr="Tay viÕt 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16200000">
            <a:off x="561182" y="886618"/>
            <a:ext cx="1066800" cy="817563"/>
          </a:xfrm>
        </p:spPr>
      </p:pic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193675" y="115888"/>
            <a:ext cx="6323013" cy="457200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FFFF00"/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53 Bài 36: NƯỚC (TT)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872</Words>
  <Application>Microsoft Office PowerPoint</Application>
  <PresentationFormat>On-screen Show (4:3)</PresentationFormat>
  <Paragraphs>300</Paragraphs>
  <Slides>28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Times New Roman</vt:lpstr>
      <vt:lpstr>Calibri</vt:lpstr>
      <vt:lpstr>.VnTime</vt:lpstr>
      <vt:lpstr>Wingdings</vt:lpstr>
      <vt:lpstr>Garamond</vt:lpstr>
      <vt:lpstr>VNI-Cooper</vt:lpstr>
      <vt:lpstr>VNI-Times</vt:lpstr>
      <vt:lpstr>.VnTimeH</vt:lpstr>
      <vt:lpstr>Office Theme</vt:lpstr>
      <vt:lpstr>Office Theme</vt:lpstr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Nước </vt:lpstr>
      <vt:lpstr> Bài tập : Có 3 cốc mất nhãn đựng 3 chất lỏng là : H2O; NaOH; H3PO4 . Bằng phương pháp hoá học hãy phân biệt 3 cốc trên ?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H·y hoµn thµnh c¸c PTHH sau: </vt:lpstr>
      <vt:lpstr>HƯỚNG DẪN VỀ NHÀ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Nguyen Van Hai</cp:lastModifiedBy>
  <cp:revision>95</cp:revision>
  <dcterms:created xsi:type="dcterms:W3CDTF">2018-03-11T15:55:35Z</dcterms:created>
  <dcterms:modified xsi:type="dcterms:W3CDTF">2019-03-05T12:41:15Z</dcterms:modified>
</cp:coreProperties>
</file>